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9"/>
  </p:notesMasterIdLst>
  <p:sldIdLst>
    <p:sldId id="256" r:id="rId2"/>
    <p:sldId id="295" r:id="rId3"/>
    <p:sldId id="296" r:id="rId4"/>
    <p:sldId id="297" r:id="rId5"/>
    <p:sldId id="304" r:id="rId6"/>
    <p:sldId id="322" r:id="rId7"/>
    <p:sldId id="298" r:id="rId8"/>
    <p:sldId id="318" r:id="rId9"/>
    <p:sldId id="300" r:id="rId10"/>
    <p:sldId id="320" r:id="rId11"/>
    <p:sldId id="301" r:id="rId12"/>
    <p:sldId id="302" r:id="rId13"/>
    <p:sldId id="303" r:id="rId14"/>
    <p:sldId id="305" r:id="rId15"/>
    <p:sldId id="306" r:id="rId16"/>
    <p:sldId id="307" r:id="rId17"/>
    <p:sldId id="308" r:id="rId18"/>
    <p:sldId id="309" r:id="rId19"/>
    <p:sldId id="310" r:id="rId20"/>
    <p:sldId id="312" r:id="rId21"/>
    <p:sldId id="311" r:id="rId22"/>
    <p:sldId id="313" r:id="rId23"/>
    <p:sldId id="321" r:id="rId24"/>
    <p:sldId id="314" r:id="rId25"/>
    <p:sldId id="315" r:id="rId26"/>
    <p:sldId id="316" r:id="rId27"/>
    <p:sldId id="317" r:id="rId28"/>
  </p:sldIdLst>
  <p:sldSz cx="9144000" cy="6858000" type="screen4x3"/>
  <p:notesSz cx="6858000" cy="9144000"/>
  <p:embeddedFontLst>
    <p:embeddedFont>
      <p:font typeface="Calibri" pitchFamily="34" charset="0"/>
      <p:regular r:id="rId30"/>
      <p:bold r:id="rId31"/>
      <p:italic r:id="rId32"/>
      <p:boldItalic r:id="rId33"/>
    </p:embeddedFont>
    <p:embeddedFont>
      <p:font typeface="Candara" pitchFamily="3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5260433-4B1D-43DC-A5D7-5B83C08B234F}">
          <p14:sldIdLst>
            <p14:sldId id="256"/>
            <p14:sldId id="295"/>
            <p14:sldId id="296"/>
            <p14:sldId id="297"/>
            <p14:sldId id="304"/>
            <p14:sldId id="322"/>
            <p14:sldId id="298"/>
            <p14:sldId id="318"/>
            <p14:sldId id="300"/>
            <p14:sldId id="320"/>
            <p14:sldId id="301"/>
            <p14:sldId id="302"/>
            <p14:sldId id="303"/>
            <p14:sldId id="305"/>
            <p14:sldId id="306"/>
            <p14:sldId id="307"/>
            <p14:sldId id="308"/>
            <p14:sldId id="309"/>
            <p14:sldId id="310"/>
            <p14:sldId id="312"/>
            <p14:sldId id="311"/>
            <p14:sldId id="313"/>
            <p14:sldId id="321"/>
            <p14:sldId id="314"/>
            <p14:sldId id="315"/>
            <p14:sldId id="316"/>
            <p14:sldId id="317"/>
          </p14:sldIdLst>
        </p14:section>
      </p14:sectionLst>
    </p:ex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8" roundtripDataSignature="AMtx7mh0xsihnaAQnR/7PSBjVcidkV3VY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702"/>
    <p:restoredTop sz="96608"/>
  </p:normalViewPr>
  <p:slideViewPr>
    <p:cSldViewPr snapToGrid="0">
      <p:cViewPr>
        <p:scale>
          <a:sx n="81" d="100"/>
          <a:sy n="81" d="100"/>
        </p:scale>
        <p:origin x="-1092" y="23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jp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0552126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44" name="Google Shape;4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pic>
        <p:nvPicPr>
          <p:cNvPr id="25" name="Google Shape;25;p8" descr="LOGO.gif"/>
          <p:cNvPicPr preferRelativeResize="0"/>
          <p:nvPr/>
        </p:nvPicPr>
        <p:blipFill rotWithShape="1">
          <a:blip r:embed="rId2">
            <a:alphaModFix/>
          </a:blip>
          <a:srcRect b="10713"/>
          <a:stretch/>
        </p:blipFill>
        <p:spPr>
          <a:xfrm>
            <a:off x="6553200" y="228600"/>
            <a:ext cx="2057400" cy="635000"/>
          </a:xfrm>
          <a:prstGeom prst="rect">
            <a:avLst/>
          </a:prstGeom>
          <a:noFill/>
          <a:ln>
            <a:noFill/>
          </a:ln>
        </p:spPr>
      </p:pic>
      <p:grpSp>
        <p:nvGrpSpPr>
          <p:cNvPr id="26" name="Google Shape;26;p8"/>
          <p:cNvGrpSpPr/>
          <p:nvPr/>
        </p:nvGrpSpPr>
        <p:grpSpPr>
          <a:xfrm>
            <a:off x="6146800" y="0"/>
            <a:ext cx="2997200" cy="876300"/>
            <a:chOff x="6096000" y="3924300"/>
            <a:chExt cx="2997200" cy="876300"/>
          </a:xfrm>
        </p:grpSpPr>
        <p:sp>
          <p:nvSpPr>
            <p:cNvPr id="27" name="Google Shape;27;p8"/>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28" name="Google Shape;28;p8" descr="LOGO.gif"/>
            <p:cNvPicPr preferRelativeResize="0"/>
            <p:nvPr/>
          </p:nvPicPr>
          <p:blipFill rotWithShape="1">
            <a:blip r:embed="rId2">
              <a:alphaModFix/>
            </a:blip>
            <a:srcRect b="10713"/>
            <a:stretch/>
          </p:blipFill>
          <p:spPr>
            <a:xfrm>
              <a:off x="6502400" y="4152900"/>
              <a:ext cx="2057400" cy="635000"/>
            </a:xfrm>
            <a:prstGeom prst="rect">
              <a:avLst/>
            </a:prstGeom>
            <a:noFill/>
            <a:ln>
              <a:noFill/>
            </a:ln>
          </p:spPr>
        </p:pic>
        <p:sp>
          <p:nvSpPr>
            <p:cNvPr id="29" name="Google Shape;29;p8"/>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pic>
        <p:nvPicPr>
          <p:cNvPr id="30" name="Google Shape;30;p8" descr="logo.jpg"/>
          <p:cNvPicPr preferRelativeResize="0"/>
          <p:nvPr/>
        </p:nvPicPr>
        <p:blipFill rotWithShape="1">
          <a:blip r:embed="rId3">
            <a:alphaModFix/>
          </a:blip>
          <a:srcRect/>
          <a:stretch/>
        </p:blipFill>
        <p:spPr>
          <a:xfrm>
            <a:off x="6553200" y="228600"/>
            <a:ext cx="1920875" cy="609600"/>
          </a:xfrm>
          <a:prstGeom prst="rect">
            <a:avLst/>
          </a:prstGeom>
          <a:noFill/>
          <a:ln>
            <a:noFill/>
          </a:ln>
        </p:spPr>
      </p:pic>
      <p:sp>
        <p:nvSpPr>
          <p:cNvPr id="31" name="Google Shape;31;p8"/>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32" name="Google Shape;32;p8"/>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33" name="Google Shape;33;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22CS016</a:t>
            </a:r>
            <a:endParaRPr/>
          </a:p>
        </p:txBody>
      </p:sp>
      <p:sp>
        <p:nvSpPr>
          <p:cNvPr id="34" name="Google Shape;34;p8"/>
          <p:cNvSpPr txBox="1">
            <a:spLocks noGrp="1"/>
          </p:cNvSpPr>
          <p:nvPr>
            <p:ph type="ftr" idx="11"/>
          </p:nvPr>
        </p:nvSpPr>
        <p:spPr>
          <a:xfrm>
            <a:off x="3211606" y="6356349"/>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7"/>
          <p:cNvSpPr txBox="1">
            <a:spLocks noGrp="1"/>
          </p:cNvSpPr>
          <p:nvPr>
            <p:ph type="title"/>
          </p:nvPr>
        </p:nvSpPr>
        <p:spPr>
          <a:xfrm>
            <a:off x="0" y="0"/>
            <a:ext cx="6477000" cy="8382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3000" b="0" i="0" u="none" strike="noStrike" cap="none">
                <a:solidFill>
                  <a:schemeClr val="dk1"/>
                </a:solidFill>
                <a:latin typeface="Calibri"/>
                <a:ea typeface="Calibri"/>
                <a:cs typeface="Calibri"/>
                <a:sym typeface="Calibri"/>
              </a:defRPr>
            </a:lvl9pPr>
          </a:lstStyle>
          <a:p>
            <a:endParaRPr/>
          </a:p>
        </p:txBody>
      </p:sp>
      <p:sp>
        <p:nvSpPr>
          <p:cNvPr id="11" name="Google Shape;11;p7"/>
          <p:cNvSpPr txBox="1">
            <a:spLocks noGrp="1"/>
          </p:cNvSpPr>
          <p:nvPr>
            <p:ph type="body" idx="1"/>
          </p:nvPr>
        </p:nvSpPr>
        <p:spPr>
          <a:xfrm>
            <a:off x="457200" y="13716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a:t>22CS016</a:t>
            </a:r>
            <a:endParaRPr/>
          </a:p>
        </p:txBody>
      </p:sp>
      <p:sp>
        <p:nvSpPr>
          <p:cNvPr id="13" name="Google Shape;13;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98989"/>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98989"/>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98989"/>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98989"/>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98989"/>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98989"/>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98989"/>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98989"/>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98989"/>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98989"/>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7"/>
          <p:cNvSpPr/>
          <p:nvPr/>
        </p:nvSpPr>
        <p:spPr>
          <a:xfrm>
            <a:off x="0" y="0"/>
            <a:ext cx="91440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6" name="Google Shape;16;p7"/>
          <p:cNvSpPr/>
          <p:nvPr/>
        </p:nvSpPr>
        <p:spPr>
          <a:xfrm rot="10800000" flipH="1">
            <a:off x="0" y="6705600"/>
            <a:ext cx="9144000" cy="198116"/>
          </a:xfrm>
          <a:prstGeom prst="rect">
            <a:avLst/>
          </a:prstGeom>
          <a:solidFill>
            <a:srgbClr val="FF00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17" name="Google Shape;17;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pic>
        <p:nvPicPr>
          <p:cNvPr id="18" name="Google Shape;18;p7" descr="LOGO.gif"/>
          <p:cNvPicPr preferRelativeResize="0"/>
          <p:nvPr/>
        </p:nvPicPr>
        <p:blipFill rotWithShape="1">
          <a:blip r:embed="rId3">
            <a:alphaModFix/>
          </a:blip>
          <a:srcRect b="10713"/>
          <a:stretch/>
        </p:blipFill>
        <p:spPr>
          <a:xfrm>
            <a:off x="6553200" y="228600"/>
            <a:ext cx="2057400" cy="635000"/>
          </a:xfrm>
          <a:prstGeom prst="rect">
            <a:avLst/>
          </a:prstGeom>
          <a:noFill/>
          <a:ln>
            <a:noFill/>
          </a:ln>
        </p:spPr>
      </p:pic>
      <p:grpSp>
        <p:nvGrpSpPr>
          <p:cNvPr id="19" name="Google Shape;19;p7"/>
          <p:cNvGrpSpPr/>
          <p:nvPr/>
        </p:nvGrpSpPr>
        <p:grpSpPr>
          <a:xfrm>
            <a:off x="6146800" y="0"/>
            <a:ext cx="2997200" cy="876300"/>
            <a:chOff x="6096000" y="3924300"/>
            <a:chExt cx="2997200" cy="876300"/>
          </a:xfrm>
        </p:grpSpPr>
        <p:sp>
          <p:nvSpPr>
            <p:cNvPr id="20" name="Google Shape;20;p7"/>
            <p:cNvSpPr/>
            <p:nvPr/>
          </p:nvSpPr>
          <p:spPr>
            <a:xfrm>
              <a:off x="6096000" y="3924300"/>
              <a:ext cx="2997200" cy="838200"/>
            </a:xfrm>
            <a:prstGeom prst="rect">
              <a:avLst/>
            </a:prstGeom>
            <a:solidFill>
              <a:srgbClr val="FF330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pic>
          <p:nvPicPr>
            <p:cNvPr id="21" name="Google Shape;21;p7" descr="LOGO.gif"/>
            <p:cNvPicPr preferRelativeResize="0"/>
            <p:nvPr/>
          </p:nvPicPr>
          <p:blipFill rotWithShape="1">
            <a:blip r:embed="rId3">
              <a:alphaModFix/>
            </a:blip>
            <a:srcRect b="10713"/>
            <a:stretch/>
          </p:blipFill>
          <p:spPr>
            <a:xfrm>
              <a:off x="6502400" y="4152900"/>
              <a:ext cx="2057400" cy="635000"/>
            </a:xfrm>
            <a:prstGeom prst="rect">
              <a:avLst/>
            </a:prstGeom>
            <a:noFill/>
            <a:ln>
              <a:noFill/>
            </a:ln>
          </p:spPr>
        </p:pic>
        <p:sp>
          <p:nvSpPr>
            <p:cNvPr id="22" name="Google Shape;22;p7"/>
            <p:cNvSpPr/>
            <p:nvPr/>
          </p:nvSpPr>
          <p:spPr>
            <a:xfrm>
              <a:off x="6477000" y="4114800"/>
              <a:ext cx="2076450" cy="6858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pic>
        <p:nvPicPr>
          <p:cNvPr id="23" name="Google Shape;23;p7" descr="logo.jpg"/>
          <p:cNvPicPr preferRelativeResize="0"/>
          <p:nvPr/>
        </p:nvPicPr>
        <p:blipFill rotWithShape="1">
          <a:blip r:embed="rId4">
            <a:alphaModFix/>
          </a:blip>
          <a:srcRect/>
          <a:stretch/>
        </p:blipFill>
        <p:spPr>
          <a:xfrm>
            <a:off x="6553200" y="228600"/>
            <a:ext cx="1920875" cy="609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hdr="0" ft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r>
              <a:rPr lang="en-US"/>
              <a:t>22CS016</a:t>
            </a:r>
            <a:endParaRPr/>
          </a:p>
        </p:txBody>
      </p:sp>
      <p:sp>
        <p:nvSpPr>
          <p:cNvPr id="47" name="Google Shape;47;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
        <p:nvSpPr>
          <p:cNvPr id="48" name="Google Shape;48;p1"/>
          <p:cNvSpPr txBox="1"/>
          <p:nvPr/>
        </p:nvSpPr>
        <p:spPr>
          <a:xfrm>
            <a:off x="-102636" y="838200"/>
            <a:ext cx="9144000" cy="6019800"/>
          </a:xfrm>
          <a:prstGeom prst="rect">
            <a:avLst/>
          </a:prstGeom>
          <a:noFill/>
          <a:ln>
            <a:noFill/>
          </a:ln>
        </p:spPr>
        <p:txBody>
          <a:bodyPr spcFirstLastPara="1" wrap="square" lIns="91425" tIns="33100" rIns="91425" bIns="45700" anchor="ctr" anchorCtr="0">
            <a:noAutofit/>
          </a:bodyPr>
          <a:lstStyle/>
          <a:p>
            <a:pPr algn="ctr"/>
            <a:r>
              <a:rPr lang="en-IN" sz="3200" b="1" dirty="0" smtClean="0">
                <a:solidFill>
                  <a:srgbClr val="FF0000"/>
                </a:solidFill>
                <a:latin typeface="Times New Roman" pitchFamily="18" charset="0"/>
                <a:cs typeface="Times New Roman" pitchFamily="18" charset="0"/>
              </a:rPr>
              <a:t>Artificial</a:t>
            </a:r>
            <a:endParaRPr lang="en-IN" sz="3200" b="1" dirty="0">
              <a:latin typeface="Times New Roman" pitchFamily="18" charset="0"/>
              <a:cs typeface="Times New Roman" pitchFamily="18" charset="0"/>
            </a:endParaRPr>
          </a:p>
          <a:p>
            <a:pPr algn="ctr"/>
            <a:r>
              <a:rPr lang="en-IN" sz="3200" b="1" dirty="0" smtClean="0">
                <a:solidFill>
                  <a:srgbClr val="FF0000"/>
                </a:solidFill>
                <a:latin typeface="Times New Roman" pitchFamily="18" charset="0"/>
                <a:cs typeface="Times New Roman" pitchFamily="18" charset="0"/>
              </a:rPr>
              <a:t> Intelligence </a:t>
            </a:r>
            <a:r>
              <a:rPr lang="en-IN" sz="3200" b="1" dirty="0">
                <a:solidFill>
                  <a:srgbClr val="FF0000"/>
                </a:solidFill>
                <a:latin typeface="Times New Roman" pitchFamily="18" charset="0"/>
                <a:cs typeface="Times New Roman" pitchFamily="18" charset="0"/>
              </a:rPr>
              <a:t>and Machine </a:t>
            </a:r>
            <a:r>
              <a:rPr lang="en-IN" sz="3200" b="1" dirty="0" smtClean="0">
                <a:solidFill>
                  <a:srgbClr val="FF0000"/>
                </a:solidFill>
                <a:latin typeface="Times New Roman" pitchFamily="18" charset="0"/>
                <a:cs typeface="Times New Roman" pitchFamily="18" charset="0"/>
              </a:rPr>
              <a:t>Learning</a:t>
            </a:r>
          </a:p>
          <a:p>
            <a:pPr algn="ctr"/>
            <a:r>
              <a:rPr lang="en-IN" sz="3200" dirty="0" smtClean="0"/>
              <a:t> </a:t>
            </a:r>
          </a:p>
          <a:p>
            <a:pPr algn="ctr"/>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“House </a:t>
            </a:r>
            <a:r>
              <a:rPr lang="en-US" sz="3200" b="1" dirty="0">
                <a:effectLst>
                  <a:outerShdw blurRad="38100" dist="38100" dir="2700000" algn="tl">
                    <a:srgbClr val="000000">
                      <a:alpha val="43137"/>
                    </a:srgbClr>
                  </a:outerShdw>
                </a:effectLst>
                <a:latin typeface="Times New Roman" pitchFamily="18" charset="0"/>
                <a:cs typeface="Times New Roman" pitchFamily="18" charset="0"/>
              </a:rPr>
              <a:t>Price </a:t>
            </a:r>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Prediction”</a:t>
            </a:r>
            <a:endParaRPr lang="en-IN" sz="3200" dirty="0" smtClean="0">
              <a:latin typeface="Times New Roman" panose="02020603050405020304" pitchFamily="18" charset="0"/>
              <a:cs typeface="Times New Roman" panose="02020603050405020304" pitchFamily="18" charset="0"/>
            </a:endParaRPr>
          </a:p>
          <a:p>
            <a:pPr marL="0" marR="0" lvl="0" indent="0" algn="ctr" rtl="0">
              <a:spcBef>
                <a:spcPts val="0"/>
              </a:spcBef>
              <a:spcAft>
                <a:spcPts val="0"/>
              </a:spcAft>
              <a:buNone/>
            </a:pPr>
            <a:r>
              <a:rPr lang="en-IN" sz="3200" b="1" i="0" u="none" strike="noStrike" cap="none" dirty="0" smtClean="0">
                <a:solidFill>
                  <a:srgbClr val="FF0000"/>
                </a:solidFill>
                <a:latin typeface="Times New Roman" panose="02020603050405020304" pitchFamily="18" charset="0"/>
                <a:ea typeface="Candara"/>
                <a:cs typeface="Times New Roman" panose="02020603050405020304" pitchFamily="18" charset="0"/>
                <a:sym typeface="Candara"/>
              </a:rPr>
              <a:t>Team </a:t>
            </a:r>
            <a:r>
              <a:rPr lang="en-IN" sz="3200" b="1" i="0" u="none" strike="noStrike" cap="none" dirty="0">
                <a:solidFill>
                  <a:srgbClr val="FF0000"/>
                </a:solidFill>
                <a:latin typeface="Times New Roman" panose="02020603050405020304" pitchFamily="18" charset="0"/>
                <a:ea typeface="Candara"/>
                <a:cs typeface="Times New Roman" panose="02020603050405020304" pitchFamily="18" charset="0"/>
                <a:sym typeface="Candara"/>
              </a:rPr>
              <a:t>Member and Roll No.</a:t>
            </a:r>
          </a:p>
          <a:p>
            <a:pPr algn="ctr"/>
            <a:r>
              <a:rPr lang="en-IN" sz="3200" b="1" dirty="0" err="1">
                <a:solidFill>
                  <a:schemeClr val="tx1"/>
                </a:solidFill>
                <a:latin typeface="Times New Roman" panose="02020603050405020304" pitchFamily="18" charset="0"/>
                <a:ea typeface="Candara"/>
                <a:cs typeface="Times New Roman" panose="02020603050405020304" pitchFamily="18" charset="0"/>
                <a:sym typeface="Candara"/>
              </a:rPr>
              <a:t>Neeshu</a:t>
            </a:r>
            <a:r>
              <a:rPr lang="en-IN" sz="3200" b="1" dirty="0">
                <a:solidFill>
                  <a:schemeClr val="tx1"/>
                </a:solidFill>
                <a:latin typeface="Times New Roman" panose="02020603050405020304" pitchFamily="18" charset="0"/>
                <a:ea typeface="Candara"/>
                <a:cs typeface="Times New Roman" panose="02020603050405020304" pitchFamily="18" charset="0"/>
                <a:sym typeface="Candara"/>
              </a:rPr>
              <a:t>  - </a:t>
            </a:r>
            <a:r>
              <a:rPr lang="en-IN" sz="3200" b="1" dirty="0" smtClean="0">
                <a:solidFill>
                  <a:schemeClr val="tx1"/>
                </a:solidFill>
                <a:latin typeface="Times New Roman" panose="02020603050405020304" pitchFamily="18" charset="0"/>
                <a:ea typeface="Candara"/>
                <a:cs typeface="Times New Roman" panose="02020603050405020304" pitchFamily="18" charset="0"/>
                <a:sym typeface="Candara"/>
              </a:rPr>
              <a:t>2210990603</a:t>
            </a:r>
          </a:p>
          <a:p>
            <a:pPr algn="ctr"/>
            <a:r>
              <a:rPr lang="en-IN" sz="3200" b="1" dirty="0" err="1">
                <a:solidFill>
                  <a:schemeClr val="tx1"/>
                </a:solidFill>
                <a:latin typeface="Times New Roman" panose="02020603050405020304" pitchFamily="18" charset="0"/>
                <a:ea typeface="Candara"/>
                <a:cs typeface="Times New Roman" panose="02020603050405020304" pitchFamily="18" charset="0"/>
                <a:sym typeface="Candara"/>
              </a:rPr>
              <a:t>Nandini</a:t>
            </a:r>
            <a:r>
              <a:rPr lang="en-IN" sz="3200" b="1" dirty="0">
                <a:solidFill>
                  <a:schemeClr val="tx1"/>
                </a:solidFill>
                <a:latin typeface="Times New Roman" panose="02020603050405020304" pitchFamily="18" charset="0"/>
                <a:ea typeface="Candara"/>
                <a:cs typeface="Times New Roman" panose="02020603050405020304" pitchFamily="18" charset="0"/>
                <a:sym typeface="Candara"/>
              </a:rPr>
              <a:t>  - </a:t>
            </a:r>
            <a:r>
              <a:rPr lang="en-IN" sz="3200" b="1" dirty="0" smtClean="0">
                <a:solidFill>
                  <a:schemeClr val="tx1"/>
                </a:solidFill>
                <a:latin typeface="Times New Roman" panose="02020603050405020304" pitchFamily="18" charset="0"/>
                <a:ea typeface="Candara"/>
                <a:cs typeface="Times New Roman" panose="02020603050405020304" pitchFamily="18" charset="0"/>
                <a:sym typeface="Candara"/>
              </a:rPr>
              <a:t>2210990597</a:t>
            </a:r>
            <a:endParaRPr lang="en-IN" sz="3200" b="1" dirty="0">
              <a:solidFill>
                <a:schemeClr val="tx1"/>
              </a:solidFill>
              <a:latin typeface="Times New Roman" panose="02020603050405020304" pitchFamily="18" charset="0"/>
              <a:ea typeface="Candara"/>
              <a:cs typeface="Times New Roman" panose="02020603050405020304" pitchFamily="18" charset="0"/>
              <a:sym typeface="Candara"/>
            </a:endParaRPr>
          </a:p>
          <a:p>
            <a:pPr marL="0" marR="0" lvl="0" indent="0" algn="ctr" rtl="0">
              <a:spcBef>
                <a:spcPts val="0"/>
              </a:spcBef>
              <a:spcAft>
                <a:spcPts val="0"/>
              </a:spcAft>
              <a:buNone/>
            </a:pPr>
            <a:r>
              <a:rPr lang="en-IN" sz="3200" b="1" dirty="0" err="1" smtClean="0">
                <a:solidFill>
                  <a:schemeClr val="tx1"/>
                </a:solidFill>
                <a:latin typeface="Times New Roman" panose="02020603050405020304" pitchFamily="18" charset="0"/>
                <a:ea typeface="Candara"/>
                <a:cs typeface="Times New Roman" panose="02020603050405020304" pitchFamily="18" charset="0"/>
                <a:sym typeface="Candara"/>
              </a:rPr>
              <a:t>Muskan</a:t>
            </a:r>
            <a:r>
              <a:rPr lang="en-IN" sz="3200" b="1" dirty="0" smtClean="0">
                <a:solidFill>
                  <a:schemeClr val="tx1"/>
                </a:solidFill>
                <a:latin typeface="Times New Roman" panose="02020603050405020304" pitchFamily="18" charset="0"/>
                <a:ea typeface="Candara"/>
                <a:cs typeface="Times New Roman" panose="02020603050405020304" pitchFamily="18" charset="0"/>
                <a:sym typeface="Candara"/>
              </a:rPr>
              <a:t> – 2210990588</a:t>
            </a:r>
          </a:p>
          <a:p>
            <a:pPr algn="ctr"/>
            <a:r>
              <a:rPr lang="en-IN" sz="2400" b="1" dirty="0" smtClean="0">
                <a:solidFill>
                  <a:srgbClr val="FF0000"/>
                </a:solidFill>
                <a:latin typeface="Times New Roman" pitchFamily="18" charset="0"/>
                <a:cs typeface="Times New Roman" pitchFamily="18" charset="0"/>
              </a:rPr>
              <a:t>Faculty </a:t>
            </a:r>
            <a:r>
              <a:rPr lang="en-IN" sz="2400" b="1" dirty="0">
                <a:solidFill>
                  <a:srgbClr val="FF0000"/>
                </a:solidFill>
                <a:latin typeface="Times New Roman" pitchFamily="18" charset="0"/>
                <a:cs typeface="Times New Roman" pitchFamily="18" charset="0"/>
              </a:rPr>
              <a:t>Coordinator: </a:t>
            </a:r>
            <a:r>
              <a:rPr lang="en-IN" sz="2400" b="1" dirty="0" smtClean="0">
                <a:solidFill>
                  <a:schemeClr val="tx1"/>
                </a:solidFill>
                <a:latin typeface="Times New Roman" pitchFamily="18" charset="0"/>
                <a:cs typeface="Times New Roman" pitchFamily="18" charset="0"/>
              </a:rPr>
              <a:t>Ms </a:t>
            </a:r>
            <a:r>
              <a:rPr lang="en-IN" sz="2400" b="1" dirty="0">
                <a:solidFill>
                  <a:schemeClr val="tx1"/>
                </a:solidFill>
                <a:latin typeface="Times New Roman" pitchFamily="18" charset="0"/>
                <a:cs typeface="Times New Roman" pitchFamily="18" charset="0"/>
              </a:rPr>
              <a:t>Monica </a:t>
            </a:r>
            <a:r>
              <a:rPr lang="en-IN" sz="2400" b="1" dirty="0" err="1" smtClean="0">
                <a:solidFill>
                  <a:schemeClr val="tx1"/>
                </a:solidFill>
                <a:latin typeface="Times New Roman" pitchFamily="18" charset="0"/>
                <a:cs typeface="Times New Roman" pitchFamily="18" charset="0"/>
              </a:rPr>
              <a:t>Dutta</a:t>
            </a:r>
            <a:endParaRPr lang="en-IN" sz="2400" b="1" dirty="0" smtClean="0">
              <a:solidFill>
                <a:schemeClr val="tx1"/>
              </a:solidFill>
              <a:latin typeface="Times New Roman" pitchFamily="18" charset="0"/>
              <a:cs typeface="Times New Roman" pitchFamily="18" charset="0"/>
            </a:endParaRPr>
          </a:p>
          <a:p>
            <a:pPr algn="ctr"/>
            <a:endParaRPr lang="en-IN" sz="2400" b="1" dirty="0" smtClean="0">
              <a:solidFill>
                <a:schemeClr val="tx1"/>
              </a:solidFill>
              <a:latin typeface="Times New Roman" pitchFamily="18" charset="0"/>
              <a:cs typeface="Times New Roman" pitchFamily="18" charset="0"/>
            </a:endParaRPr>
          </a:p>
          <a:p>
            <a:pPr algn="ctr"/>
            <a:r>
              <a:rPr lang="en-IN" sz="1800" b="1" dirty="0" smtClean="0"/>
              <a:t>Department </a:t>
            </a:r>
            <a:r>
              <a:rPr lang="en-IN" sz="1800" b="1" dirty="0"/>
              <a:t>of Computer Science and Engineering</a:t>
            </a:r>
            <a:endParaRPr lang="en-IN" sz="1800" dirty="0"/>
          </a:p>
          <a:p>
            <a:pPr algn="ctr"/>
            <a:r>
              <a:rPr lang="en-IN" sz="1800" b="1" dirty="0" err="1"/>
              <a:t>Chitkara</a:t>
            </a:r>
            <a:r>
              <a:rPr lang="en-IN" sz="1800" b="1" dirty="0"/>
              <a:t> University Institute of Engineering &amp; Technology, </a:t>
            </a:r>
          </a:p>
          <a:p>
            <a:pPr algn="ctr"/>
            <a:r>
              <a:rPr lang="en-IN" sz="1800" b="1" dirty="0" err="1"/>
              <a:t>Chitkara</a:t>
            </a:r>
            <a:r>
              <a:rPr lang="en-IN" sz="1800" b="1" dirty="0"/>
              <a:t> University, Punjab</a:t>
            </a:r>
          </a:p>
          <a:p>
            <a:pPr algn="ctr"/>
            <a:r>
              <a:rPr lang="en-IN" sz="1800" b="1" dirty="0"/>
              <a:t> </a:t>
            </a:r>
            <a:endParaRPr lang="en-IN" sz="1800" dirty="0"/>
          </a:p>
          <a:p>
            <a:pPr marL="0" marR="0" lvl="0" indent="0" algn="ctr" rtl="0">
              <a:spcBef>
                <a:spcPts val="0"/>
              </a:spcBef>
              <a:spcAft>
                <a:spcPts val="0"/>
              </a:spcAft>
              <a:buNone/>
            </a:pPr>
            <a:endParaRPr sz="1800" b="1" i="0" u="none" strike="noStrike" cap="none" dirty="0">
              <a:solidFill>
                <a:schemeClr val="dk1"/>
              </a:solidFill>
              <a:latin typeface="Candara"/>
              <a:ea typeface="Candara"/>
              <a:cs typeface="Candara"/>
              <a:sym typeface="Candar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10</a:t>
            </a:fld>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677" y="1582615"/>
            <a:ext cx="8886091" cy="37044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727111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DATA OVERVIEW</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46185" y="996462"/>
            <a:ext cx="8639907" cy="4901101"/>
          </a:xfrm>
        </p:spPr>
        <p:txBody>
          <a:bodyPr/>
          <a:lstStyle/>
          <a:p>
            <a:pPr algn="just">
              <a:buFont typeface="Wingdings" pitchFamily="2" charset="2"/>
              <a:buChar char="q"/>
            </a:pPr>
            <a:r>
              <a:rPr lang="en-US" sz="1800" dirty="0"/>
              <a:t>The dataset serves as the foundation for predicting house prices in the </a:t>
            </a:r>
            <a:r>
              <a:rPr lang="en-US" sz="1800" dirty="0" smtClean="0"/>
              <a:t>project.</a:t>
            </a:r>
          </a:p>
          <a:p>
            <a:pPr algn="just">
              <a:buFont typeface="Wingdings" pitchFamily="2" charset="2"/>
              <a:buChar char="q"/>
            </a:pPr>
            <a:endParaRPr lang="en-US" sz="1800" dirty="0" smtClean="0"/>
          </a:p>
          <a:p>
            <a:pPr algn="just">
              <a:buFont typeface="Wingdings" pitchFamily="2" charset="2"/>
              <a:buChar char="q"/>
            </a:pPr>
            <a:r>
              <a:rPr lang="en-US" sz="1800" dirty="0" smtClean="0"/>
              <a:t>It </a:t>
            </a:r>
            <a:r>
              <a:rPr lang="en-US" sz="1800" dirty="0"/>
              <a:t>provides a comprehensive overview of various factors influencing house prices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smtClean="0"/>
              <a:t>Each </a:t>
            </a:r>
            <a:r>
              <a:rPr lang="en-US" sz="1800" dirty="0"/>
              <a:t>observation in the dataset represents a specific residential </a:t>
            </a:r>
            <a:r>
              <a:rPr lang="en-US" sz="1800" dirty="0" smtClean="0"/>
              <a:t>property the </a:t>
            </a:r>
            <a:r>
              <a:rPr lang="en-US" sz="1800" dirty="0"/>
              <a:t>dataset contains a mix of nominal, ordinal, discrete, and continuous variables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smtClean="0"/>
              <a:t>The </a:t>
            </a:r>
            <a:r>
              <a:rPr lang="en-US" sz="1800" dirty="0"/>
              <a:t>dataset likely requires preprocessing to handle missing values, outliers, and feature engineering for model training</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Exploratory data analysis (EDA) techniques are likely employed to gain insights into the relationships between variables and the target variable (house prices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Understanding the dataset's characteristics and distributions is crucial for building accurate predictive models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The dataset serves as the backbone for training and evaluating machine learning models aimed at predicting house prices effectively.</a:t>
            </a:r>
          </a:p>
          <a:p>
            <a:pPr algn="just">
              <a:buFont typeface="Wingdings" pitchFamily="2" charset="2"/>
              <a:buChar char="q"/>
            </a:pPr>
            <a:endParaRPr lang="en-IN" sz="18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11</a:t>
            </a:fld>
            <a:endParaRPr lang="en-US"/>
          </a:p>
        </p:txBody>
      </p:sp>
    </p:spTree>
    <p:extLst>
      <p:ext uri="{BB962C8B-B14F-4D97-AF65-F5344CB8AC3E}">
        <p14:creationId xmlns:p14="http://schemas.microsoft.com/office/powerpoint/2010/main" val="2940646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7908"/>
            <a:ext cx="6477000" cy="1289540"/>
          </a:xfrm>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FLOW CHART</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12</a:t>
            </a:fld>
            <a:endParaRPr lang="en-US"/>
          </a:p>
        </p:txBody>
      </p:sp>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1992923" y="1043354"/>
            <a:ext cx="5310554" cy="5134707"/>
          </a:xfrm>
          <a:prstGeom prst="rect">
            <a:avLst/>
          </a:prstGeom>
        </p:spPr>
      </p:pic>
    </p:spTree>
    <p:extLst>
      <p:ext uri="{BB962C8B-B14F-4D97-AF65-F5344CB8AC3E}">
        <p14:creationId xmlns:p14="http://schemas.microsoft.com/office/powerpoint/2010/main" val="3548713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TOOLS AND TECHNOLOGIES</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81353" y="996462"/>
            <a:ext cx="8593015" cy="5509846"/>
          </a:xfrm>
        </p:spPr>
        <p:txBody>
          <a:bodyPr/>
          <a:lstStyle/>
          <a:p>
            <a:pPr algn="just">
              <a:buFont typeface="Wingdings" pitchFamily="2" charset="2"/>
              <a:buChar char="q"/>
            </a:pPr>
            <a:r>
              <a:rPr lang="en-US" sz="1600" b="1" dirty="0" smtClean="0"/>
              <a:t>Hardware Requirements: </a:t>
            </a:r>
            <a:r>
              <a:rPr lang="en-US" sz="1600" dirty="0"/>
              <a:t>The most common set of requirements defined by any operating system or software </a:t>
            </a:r>
            <a:r>
              <a:rPr lang="en-US" sz="1600" dirty="0" smtClean="0"/>
              <a:t>application </a:t>
            </a:r>
            <a:r>
              <a:rPr lang="en-US" sz="1600" dirty="0"/>
              <a:t>is the physical computer resources, also known as hardware. </a:t>
            </a:r>
            <a:r>
              <a:rPr lang="en-US" sz="1600" dirty="0" smtClean="0"/>
              <a:t>PROCESSOR </a:t>
            </a:r>
            <a:r>
              <a:rPr lang="en-US" sz="1600" dirty="0"/>
              <a:t>PENTIUM IV </a:t>
            </a:r>
            <a:endParaRPr lang="en-IN" sz="1600" dirty="0"/>
          </a:p>
          <a:p>
            <a:pPr algn="just">
              <a:buFont typeface="Arial" pitchFamily="34" charset="0"/>
              <a:buChar char="•"/>
            </a:pPr>
            <a:r>
              <a:rPr lang="en-US" sz="1600" dirty="0"/>
              <a:t>RAM: 8 GB </a:t>
            </a:r>
            <a:endParaRPr lang="en-IN" sz="1600" dirty="0"/>
          </a:p>
          <a:p>
            <a:pPr algn="just">
              <a:buFont typeface="Arial" pitchFamily="34" charset="0"/>
              <a:buChar char="•"/>
            </a:pPr>
            <a:r>
              <a:rPr lang="en-US" sz="1600" dirty="0"/>
              <a:t>PROCESSOR: 2.4 GHZ </a:t>
            </a:r>
            <a:endParaRPr lang="en-IN" sz="1600" dirty="0"/>
          </a:p>
          <a:p>
            <a:pPr algn="just">
              <a:buFont typeface="Arial" pitchFamily="34" charset="0"/>
              <a:buChar char="•"/>
            </a:pPr>
            <a:r>
              <a:rPr lang="en-US" sz="1600" dirty="0"/>
              <a:t>MAIN MEMORY: 8GB RAM </a:t>
            </a:r>
            <a:endParaRPr lang="en-IN" sz="1600" dirty="0"/>
          </a:p>
          <a:p>
            <a:pPr algn="just">
              <a:buFont typeface="Arial" pitchFamily="34" charset="0"/>
              <a:buChar char="•"/>
            </a:pPr>
            <a:r>
              <a:rPr lang="en-US" sz="1600" dirty="0"/>
              <a:t>PROCESSING SPEED: 600 MHZ </a:t>
            </a:r>
            <a:endParaRPr lang="en-IN" sz="1600" dirty="0"/>
          </a:p>
          <a:p>
            <a:pPr algn="just">
              <a:buFont typeface="Arial" pitchFamily="34" charset="0"/>
              <a:buChar char="•"/>
            </a:pPr>
            <a:r>
              <a:rPr lang="en-US" sz="1600" dirty="0"/>
              <a:t>HARD DISK DRIVE: 1TB </a:t>
            </a:r>
            <a:endParaRPr lang="en-IN" sz="1600" dirty="0"/>
          </a:p>
          <a:p>
            <a:pPr algn="just">
              <a:buFont typeface="Arial" pitchFamily="34" charset="0"/>
              <a:buChar char="•"/>
            </a:pPr>
            <a:r>
              <a:rPr lang="en-US" sz="1600" dirty="0"/>
              <a:t>KEYBOARD :104 </a:t>
            </a:r>
            <a:r>
              <a:rPr lang="en-US" sz="1600" dirty="0" smtClean="0"/>
              <a:t>KEYS</a:t>
            </a:r>
            <a:r>
              <a:rPr lang="en-US" sz="1600" dirty="0"/>
              <a:t> </a:t>
            </a:r>
            <a:endParaRPr lang="en-US" sz="1600" dirty="0" smtClean="0"/>
          </a:p>
          <a:p>
            <a:pPr algn="just">
              <a:buFont typeface="Arial" pitchFamily="34" charset="0"/>
              <a:buChar char="•"/>
            </a:pPr>
            <a:endParaRPr lang="en-IN" sz="1600" dirty="0"/>
          </a:p>
          <a:p>
            <a:pPr algn="just">
              <a:buFont typeface="Wingdings" pitchFamily="2" charset="2"/>
              <a:buChar char="q"/>
            </a:pPr>
            <a:r>
              <a:rPr lang="en-GB" sz="1600" b="1" dirty="0" smtClean="0"/>
              <a:t> </a:t>
            </a:r>
            <a:r>
              <a:rPr lang="en-GB" sz="1600" b="1" dirty="0"/>
              <a:t>Software </a:t>
            </a:r>
            <a:r>
              <a:rPr lang="en-GB" sz="1600" b="1" dirty="0" smtClean="0"/>
              <a:t>Requirements: </a:t>
            </a:r>
            <a:r>
              <a:rPr lang="en-US" sz="1600" dirty="0"/>
              <a:t>Software requirements deals with defining resource requirements and prerequisites that needs to be installed on a computer to provide functioning of an application. These requirements are need to be installed separately before the software is installed. The minimal software requirements are as follows</a:t>
            </a:r>
            <a:r>
              <a:rPr lang="en-US" sz="1600" dirty="0" smtClean="0"/>
              <a:t>:</a:t>
            </a:r>
          </a:p>
          <a:p>
            <a:pPr algn="just"/>
            <a:r>
              <a:rPr lang="en-US" sz="1600" dirty="0"/>
              <a:t>FRONT END: PYTHON </a:t>
            </a:r>
            <a:endParaRPr lang="en-IN" sz="1600" dirty="0"/>
          </a:p>
          <a:p>
            <a:pPr algn="just"/>
            <a:r>
              <a:rPr lang="en-US" sz="1600" dirty="0"/>
              <a:t>IDE: ANACONDA</a:t>
            </a:r>
            <a:endParaRPr lang="en-IN" sz="1600" dirty="0"/>
          </a:p>
          <a:p>
            <a:pPr algn="just"/>
            <a:r>
              <a:rPr lang="en-US" sz="1600" dirty="0"/>
              <a:t>OPERATING SYSTEM: WINDOWS 10</a:t>
            </a:r>
            <a:endParaRPr lang="en-IN" sz="1600" dirty="0"/>
          </a:p>
          <a:p>
            <a:pPr marL="114300" indent="0" algn="just">
              <a:buNone/>
            </a:pPr>
            <a:r>
              <a:rPr lang="en-US" sz="1600" dirty="0"/>
              <a:t> </a:t>
            </a:r>
            <a:endParaRPr lang="en-IN" sz="1600" dirty="0"/>
          </a:p>
          <a:p>
            <a:pPr>
              <a:buFont typeface="Wingdings" pitchFamily="2" charset="2"/>
              <a:buChar char="q"/>
            </a:pPr>
            <a:endParaRPr lang="en-IN" sz="1600" dirty="0"/>
          </a:p>
          <a:p>
            <a:pPr marL="114300" indent="0">
              <a:buNone/>
            </a:pPr>
            <a:endParaRPr lang="en-IN" sz="1600"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2530511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46185" y="1312984"/>
            <a:ext cx="8639907" cy="5228491"/>
          </a:xfrm>
        </p:spPr>
        <p:txBody>
          <a:bodyPr/>
          <a:lstStyle/>
          <a:p>
            <a:pPr algn="just">
              <a:buFont typeface="Wingdings" pitchFamily="2" charset="2"/>
              <a:buChar char="q"/>
            </a:pPr>
            <a:r>
              <a:rPr lang="en-GB" sz="1600" b="1" dirty="0"/>
              <a:t>Software </a:t>
            </a:r>
            <a:r>
              <a:rPr lang="en-GB" sz="1600" b="1" dirty="0" smtClean="0"/>
              <a:t>Requirements </a:t>
            </a:r>
            <a:r>
              <a:rPr lang="en-IN" sz="1600" dirty="0" smtClean="0"/>
              <a:t>: </a:t>
            </a:r>
            <a:r>
              <a:rPr lang="en-US" sz="1600" dirty="0" smtClean="0"/>
              <a:t>Software </a:t>
            </a:r>
            <a:r>
              <a:rPr lang="en-US" sz="1600" dirty="0"/>
              <a:t>requirements deals with defining resource requirements and prerequisites that needs to be installed on a computer to provide functioning of an application. These requirements are need to be installed separately before the software is installed. The minimal software requirements are as follows:</a:t>
            </a:r>
            <a:endParaRPr lang="en-IN" sz="1600" dirty="0"/>
          </a:p>
          <a:p>
            <a:pPr algn="just">
              <a:buFont typeface="Arial" pitchFamily="34" charset="0"/>
              <a:buChar char="•"/>
            </a:pPr>
            <a:r>
              <a:rPr lang="en-US" sz="1600" dirty="0"/>
              <a:t>FRONT END: PYTHON </a:t>
            </a:r>
            <a:endParaRPr lang="en-IN" sz="1600" dirty="0"/>
          </a:p>
          <a:p>
            <a:pPr algn="just">
              <a:buFont typeface="Arial" pitchFamily="34" charset="0"/>
              <a:buChar char="•"/>
            </a:pPr>
            <a:r>
              <a:rPr lang="en-US" sz="1600" dirty="0"/>
              <a:t>IDE: ANACONDA</a:t>
            </a:r>
            <a:endParaRPr lang="en-IN" sz="1600" dirty="0"/>
          </a:p>
          <a:p>
            <a:pPr algn="just">
              <a:buFont typeface="Arial" pitchFamily="34" charset="0"/>
              <a:buChar char="•"/>
            </a:pPr>
            <a:r>
              <a:rPr lang="en-US" sz="1600" dirty="0"/>
              <a:t>OPERATING SYSTEM: WINDOWS 10</a:t>
            </a:r>
            <a:endParaRPr lang="en-IN" sz="1600" dirty="0"/>
          </a:p>
          <a:p>
            <a:pPr marL="114300" indent="0" algn="just">
              <a:buNone/>
            </a:pPr>
            <a:endParaRPr lang="en-IN" sz="1600" dirty="0"/>
          </a:p>
          <a:p>
            <a:pPr algn="just">
              <a:buFont typeface="Wingdings" pitchFamily="2" charset="2"/>
              <a:buChar char="q"/>
            </a:pPr>
            <a:r>
              <a:rPr lang="en-US" sz="1600" b="1" dirty="0"/>
              <a:t>2.4 Feasibility Features </a:t>
            </a:r>
            <a:r>
              <a:rPr lang="en-IN" sz="1600" dirty="0" smtClean="0"/>
              <a:t>: </a:t>
            </a:r>
            <a:r>
              <a:rPr lang="en-US" sz="1600" dirty="0" smtClean="0"/>
              <a:t>The </a:t>
            </a:r>
            <a:r>
              <a:rPr lang="en-US" sz="1600" dirty="0"/>
              <a:t>feasibility of the project is analyzed in this phase and business proposal is put forth with a very general plan for the project and some cost estimates. The feasibility study of the proposed system is carried out. It is carried out to ensure that the proposed system is not a burden to the company. </a:t>
            </a:r>
            <a:endParaRPr lang="en-IN" sz="1600" dirty="0"/>
          </a:p>
          <a:p>
            <a:pPr algn="just">
              <a:buFont typeface="Arial" pitchFamily="34" charset="0"/>
              <a:buChar char="•"/>
            </a:pPr>
            <a:r>
              <a:rPr lang="en-US" sz="1600" dirty="0" smtClean="0"/>
              <a:t> </a:t>
            </a:r>
            <a:r>
              <a:rPr lang="en-US" sz="1600" dirty="0"/>
              <a:t>Economic feasibility </a:t>
            </a:r>
            <a:endParaRPr lang="en-IN" sz="1600" dirty="0"/>
          </a:p>
          <a:p>
            <a:pPr algn="just">
              <a:buFont typeface="Arial" pitchFamily="34" charset="0"/>
              <a:buChar char="•"/>
            </a:pPr>
            <a:r>
              <a:rPr lang="en-US" sz="1600" dirty="0" smtClean="0"/>
              <a:t> </a:t>
            </a:r>
            <a:r>
              <a:rPr lang="en-US" sz="1600" dirty="0"/>
              <a:t>Technical feasibility </a:t>
            </a:r>
            <a:endParaRPr lang="en-IN" sz="1600" dirty="0"/>
          </a:p>
          <a:p>
            <a:pPr algn="just">
              <a:buFont typeface="Arial" pitchFamily="34" charset="0"/>
              <a:buChar char="•"/>
            </a:pPr>
            <a:r>
              <a:rPr lang="en-US" sz="1600" dirty="0" smtClean="0"/>
              <a:t> Social feasibility</a:t>
            </a:r>
          </a:p>
          <a:p>
            <a:pPr marL="114300" indent="0" algn="just">
              <a:buNone/>
            </a:pPr>
            <a:endParaRPr lang="en-IN" sz="1600" dirty="0"/>
          </a:p>
          <a:p>
            <a:pPr>
              <a:buFont typeface="Arial" pitchFamily="34" charset="0"/>
              <a:buChar char="•"/>
            </a:pPr>
            <a:endParaRPr lang="en-IN" sz="1600" dirty="0"/>
          </a:p>
        </p:txBody>
      </p:sp>
      <p:sp>
        <p:nvSpPr>
          <p:cNvPr id="4" name="Date Placeholder 3"/>
          <p:cNvSpPr>
            <a:spLocks noGrp="1"/>
          </p:cNvSpPr>
          <p:nvPr>
            <p:ph type="dt" idx="10"/>
          </p:nvPr>
        </p:nvSpPr>
        <p:spPr/>
        <p:txBody>
          <a:bodyPr/>
          <a:lstStyle/>
          <a:p>
            <a:r>
              <a:rPr lang="en-US" dirty="0" smtClean="0"/>
              <a:t>22CS016</a:t>
            </a:r>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13789738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RESULT</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9" name="Text Placeholder 8"/>
          <p:cNvSpPr>
            <a:spLocks noGrp="1"/>
          </p:cNvSpPr>
          <p:nvPr>
            <p:ph type="body" idx="1"/>
          </p:nvPr>
        </p:nvSpPr>
        <p:spPr>
          <a:xfrm>
            <a:off x="457200" y="1371600"/>
            <a:ext cx="8229600" cy="4923692"/>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pPr marL="114300" indent="0" algn="ctr">
              <a:buNone/>
            </a:pPr>
            <a:endParaRPr lang="en-US" sz="1800" dirty="0" smtClean="0">
              <a:solidFill>
                <a:schemeClr val="tx1">
                  <a:lumMod val="95000"/>
                  <a:lumOff val="5000"/>
                </a:schemeClr>
              </a:solidFill>
              <a:latin typeface="Times New Roman" pitchFamily="18" charset="0"/>
              <a:cs typeface="Times New Roman" pitchFamily="18" charset="0"/>
            </a:endParaRPr>
          </a:p>
          <a:p>
            <a:pPr marL="114300" indent="0" algn="ctr">
              <a:buNone/>
            </a:pPr>
            <a:r>
              <a:rPr lang="en-US" sz="1800" dirty="0" smtClean="0">
                <a:solidFill>
                  <a:schemeClr val="tx1">
                    <a:lumMod val="95000"/>
                    <a:lumOff val="5000"/>
                  </a:schemeClr>
                </a:solidFill>
                <a:latin typeface="Times New Roman" pitchFamily="18" charset="0"/>
                <a:cs typeface="Times New Roman" pitchFamily="18" charset="0"/>
              </a:rPr>
              <a:t>Figure </a:t>
            </a:r>
            <a:r>
              <a:rPr lang="en-US" sz="1800" dirty="0">
                <a:solidFill>
                  <a:schemeClr val="tx1">
                    <a:lumMod val="95000"/>
                    <a:lumOff val="5000"/>
                  </a:schemeClr>
                </a:solidFill>
                <a:latin typeface="Times New Roman" pitchFamily="18" charset="0"/>
                <a:cs typeface="Times New Roman" pitchFamily="18" charset="0"/>
              </a:rPr>
              <a:t>:</a:t>
            </a:r>
            <a:r>
              <a:rPr lang="en-US" sz="1800" dirty="0" smtClean="0">
                <a:solidFill>
                  <a:schemeClr val="tx1">
                    <a:lumMod val="95000"/>
                    <a:lumOff val="5000"/>
                  </a:schemeClr>
                </a:solidFill>
                <a:latin typeface="Times New Roman" pitchFamily="18" charset="0"/>
                <a:cs typeface="Times New Roman" pitchFamily="18" charset="0"/>
              </a:rPr>
              <a:t> </a:t>
            </a:r>
            <a:r>
              <a:rPr lang="en-US" sz="1800" dirty="0" err="1">
                <a:solidFill>
                  <a:schemeClr val="tx1">
                    <a:lumMod val="95000"/>
                    <a:lumOff val="5000"/>
                  </a:schemeClr>
                </a:solidFill>
                <a:latin typeface="Times New Roman" pitchFamily="18" charset="0"/>
                <a:cs typeface="Times New Roman" pitchFamily="18" charset="0"/>
              </a:rPr>
              <a:t>Heatmap</a:t>
            </a:r>
            <a:endParaRPr lang="en-IN" sz="1800" dirty="0">
              <a:solidFill>
                <a:schemeClr val="tx1">
                  <a:lumMod val="95000"/>
                  <a:lumOff val="5000"/>
                </a:schemeClr>
              </a:solidFill>
              <a:latin typeface="Times New Roman" pitchFamily="18" charset="0"/>
              <a:cs typeface="Times New Roman" pitchFamily="18" charset="0"/>
            </a:endParaRPr>
          </a:p>
          <a:p>
            <a:endParaRPr lang="en-IN"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15</a:t>
            </a:fld>
            <a:endParaRPr lang="en-US"/>
          </a:p>
        </p:txBody>
      </p:sp>
      <p:pic>
        <p:nvPicPr>
          <p:cNvPr id="8" name="Picture 7"/>
          <p:cNvPicPr/>
          <p:nvPr/>
        </p:nvPicPr>
        <p:blipFill rotWithShape="1">
          <a:blip r:embed="rId3">
            <a:extLst>
              <a:ext uri="{28A0092B-C50C-407E-A947-70E740481C1C}">
                <a14:useLocalDpi xmlns:a14="http://schemas.microsoft.com/office/drawing/2010/main" val="0"/>
              </a:ext>
            </a:extLst>
          </a:blip>
          <a:srcRect l="22563" t="28034" r="22110" b="5412"/>
          <a:stretch/>
        </p:blipFill>
        <p:spPr bwMode="auto">
          <a:xfrm>
            <a:off x="1611920" y="1194287"/>
            <a:ext cx="6131169" cy="450312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971158502"/>
      </p:ext>
    </p:extLst>
  </p:cSld>
  <p:clrMapOvr>
    <a:overrideClrMapping bg1="lt1" tx1="dk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p:cNvSpPr>
            <a:spLocks noGrp="1"/>
          </p:cNvSpPr>
          <p:nvPr>
            <p:ph type="body" idx="1"/>
          </p:nvPr>
        </p:nvSpPr>
        <p:spPr/>
        <p:txBody>
          <a:bodyPr/>
          <a:lstStyle/>
          <a:p>
            <a:pPr marL="114300" indent="0">
              <a:buNone/>
            </a:pPr>
            <a:r>
              <a:rPr lang="en-US" dirty="0" smtClean="0"/>
              <a:t>     </a:t>
            </a:r>
          </a:p>
          <a:p>
            <a:pPr marL="114300" indent="0">
              <a:buNone/>
            </a:pPr>
            <a:endParaRPr lang="en-US" dirty="0"/>
          </a:p>
          <a:p>
            <a:pPr marL="114300" indent="0">
              <a:buNone/>
            </a:pPr>
            <a:endParaRPr lang="en-US" dirty="0" smtClean="0"/>
          </a:p>
          <a:p>
            <a:pPr marL="114300" indent="0">
              <a:buNone/>
            </a:pPr>
            <a:endParaRPr lang="en-US" dirty="0"/>
          </a:p>
          <a:p>
            <a:pPr marL="114300" indent="0">
              <a:buNone/>
            </a:pPr>
            <a:endParaRPr lang="en-US" dirty="0" smtClean="0"/>
          </a:p>
          <a:p>
            <a:pPr marL="114300" indent="0">
              <a:buNone/>
            </a:pPr>
            <a:endParaRPr lang="en-US" dirty="0"/>
          </a:p>
          <a:p>
            <a:pPr marL="114300" indent="0">
              <a:buNone/>
            </a:pPr>
            <a:endParaRPr lang="en-US" dirty="0" smtClean="0"/>
          </a:p>
          <a:p>
            <a:pPr marL="114300" indent="0">
              <a:buNone/>
            </a:pPr>
            <a:endParaRPr lang="en-US" dirty="0"/>
          </a:p>
          <a:p>
            <a:pPr marL="114300" indent="0">
              <a:buNone/>
            </a:pPr>
            <a:r>
              <a:rPr lang="en-US" dirty="0" smtClean="0"/>
              <a:t>                                 </a:t>
            </a:r>
          </a:p>
          <a:p>
            <a:pPr marL="114300" indent="0">
              <a:buNone/>
            </a:pPr>
            <a:r>
              <a:rPr lang="en-US" sz="1600" dirty="0">
                <a:solidFill>
                  <a:schemeClr val="tx1">
                    <a:lumMod val="95000"/>
                    <a:lumOff val="5000"/>
                  </a:schemeClr>
                </a:solidFill>
                <a:latin typeface="Times New Roman" pitchFamily="18" charset="0"/>
                <a:cs typeface="Times New Roman" pitchFamily="18" charset="0"/>
              </a:rPr>
              <a:t> </a:t>
            </a:r>
            <a:r>
              <a:rPr lang="en-US" sz="1600" dirty="0" smtClean="0">
                <a:solidFill>
                  <a:schemeClr val="tx1">
                    <a:lumMod val="95000"/>
                    <a:lumOff val="5000"/>
                  </a:schemeClr>
                </a:solidFill>
                <a:latin typeface="Times New Roman" pitchFamily="18" charset="0"/>
                <a:cs typeface="Times New Roman" pitchFamily="18" charset="0"/>
              </a:rPr>
              <a:t>                                                          </a:t>
            </a:r>
            <a:r>
              <a:rPr lang="en-US" sz="1600" dirty="0">
                <a:solidFill>
                  <a:schemeClr val="tx1">
                    <a:lumMod val="95000"/>
                    <a:lumOff val="5000"/>
                  </a:schemeClr>
                </a:solidFill>
                <a:latin typeface="Times New Roman" pitchFamily="18" charset="0"/>
                <a:cs typeface="Times New Roman" pitchFamily="18" charset="0"/>
              </a:rPr>
              <a:t>Figure: High </a:t>
            </a:r>
            <a:r>
              <a:rPr lang="en-US" sz="1600" dirty="0" smtClean="0">
                <a:solidFill>
                  <a:schemeClr val="tx1">
                    <a:lumMod val="95000"/>
                    <a:lumOff val="5000"/>
                  </a:schemeClr>
                </a:solidFill>
                <a:latin typeface="Times New Roman" pitchFamily="18" charset="0"/>
                <a:cs typeface="Times New Roman" pitchFamily="18" charset="0"/>
              </a:rPr>
              <a:t>Positive </a:t>
            </a:r>
            <a:r>
              <a:rPr lang="en-US" sz="1600" i="1" dirty="0"/>
              <a:t>Correlation</a:t>
            </a:r>
            <a:endParaRPr lang="en-IN" sz="1600" i="1" dirty="0"/>
          </a:p>
          <a:p>
            <a:pPr marL="114300" indent="0">
              <a:buNone/>
            </a:pPr>
            <a:endParaRPr lang="en-US" dirty="0"/>
          </a:p>
          <a:p>
            <a:endParaRPr lang="en-US" dirty="0" smtClean="0"/>
          </a:p>
          <a:p>
            <a:endParaRPr lang="en-US" dirty="0" smtClean="0"/>
          </a:p>
          <a:p>
            <a:endParaRPr lang="en-US" dirty="0" smtClean="0"/>
          </a:p>
          <a:p>
            <a:pPr marL="114300" indent="0">
              <a:buNone/>
            </a:pPr>
            <a:r>
              <a:rPr lang="en-US" sz="1600" dirty="0" smtClean="0">
                <a:latin typeface="Times New Roman" pitchFamily="18" charset="0"/>
                <a:cs typeface="Times New Roman" pitchFamily="18" charset="0"/>
              </a:rPr>
              <a:t>                     </a:t>
            </a:r>
          </a:p>
          <a:p>
            <a:endParaRPr lang="en-IN" sz="1800" dirty="0">
              <a:solidFill>
                <a:schemeClr val="tx1">
                  <a:lumMod val="95000"/>
                  <a:lumOff val="5000"/>
                </a:schemeClr>
              </a:solidFill>
            </a:endParaRPr>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16</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3626" t="50787" r="45581" b="15620"/>
          <a:stretch/>
        </p:blipFill>
        <p:spPr bwMode="auto">
          <a:xfrm>
            <a:off x="1326466" y="1066801"/>
            <a:ext cx="6586611" cy="470095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42788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066800"/>
            <a:ext cx="8229600" cy="5369169"/>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114300" indent="0">
              <a:buNone/>
            </a:pPr>
            <a:r>
              <a:rPr lang="en-US" sz="1600" i="1" dirty="0" smtClean="0"/>
              <a:t>                                                      Figure : High </a:t>
            </a:r>
            <a:r>
              <a:rPr lang="en-US" sz="1600" i="1" dirty="0"/>
              <a:t>Positive Correlation</a:t>
            </a:r>
            <a:endParaRPr lang="en-IN" sz="1600" i="1" dirty="0"/>
          </a:p>
          <a:p>
            <a:endParaRPr lang="en-US" sz="1600" dirty="0"/>
          </a:p>
          <a:p>
            <a:endParaRPr lang="en-US" dirty="0" smtClean="0"/>
          </a:p>
          <a:p>
            <a:endParaRPr lang="en-US" dirty="0"/>
          </a:p>
          <a:p>
            <a:endParaRPr lang="en-US" dirty="0" smtClean="0"/>
          </a:p>
          <a:p>
            <a:endParaRPr lang="en-US" dirty="0"/>
          </a:p>
          <a:p>
            <a:endParaRPr lang="en-US" dirty="0" smtClean="0"/>
          </a:p>
          <a:p>
            <a:pPr marL="114300" indent="0">
              <a:buNone/>
            </a:pPr>
            <a:endParaRPr lang="en-US"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17</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4139" t="53166" r="46037" b="12871"/>
          <a:stretch/>
        </p:blipFill>
        <p:spPr bwMode="auto">
          <a:xfrm>
            <a:off x="1524000" y="1160585"/>
            <a:ext cx="6189785" cy="46188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528526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1354" y="996462"/>
            <a:ext cx="8604738" cy="5263661"/>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pPr marL="114300" indent="0">
              <a:buNone/>
            </a:pPr>
            <a:r>
              <a:rPr lang="en-US" sz="1600" i="1" dirty="0" smtClean="0"/>
              <a:t>               Figure : Moderate </a:t>
            </a:r>
            <a:r>
              <a:rPr lang="en-US" sz="1600" i="1" dirty="0"/>
              <a:t>Correlation-Year Built, Year </a:t>
            </a:r>
            <a:r>
              <a:rPr lang="en-US" sz="1600" i="1" dirty="0" err="1"/>
              <a:t>Remod</a:t>
            </a:r>
            <a:r>
              <a:rPr lang="en-US" sz="1600" i="1" dirty="0"/>
              <a:t>, Mas </a:t>
            </a:r>
            <a:r>
              <a:rPr lang="en-US" sz="1600" i="1" dirty="0" err="1"/>
              <a:t>Vnr</a:t>
            </a:r>
            <a:r>
              <a:rPr lang="en-US" sz="1600" i="1" dirty="0"/>
              <a:t> Area, Total </a:t>
            </a:r>
            <a:r>
              <a:rPr lang="en-US" sz="1600" i="1" dirty="0" err="1"/>
              <a:t>Bsmt</a:t>
            </a:r>
            <a:r>
              <a:rPr lang="en-US" sz="1600" i="1" dirty="0"/>
              <a:t> SF</a:t>
            </a:r>
            <a:endParaRPr lang="en-IN" sz="1600" i="1" dirty="0"/>
          </a:p>
          <a:p>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18</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3846" t="54929" r="27949" b="23875"/>
          <a:stretch/>
        </p:blipFill>
        <p:spPr bwMode="auto">
          <a:xfrm>
            <a:off x="257908" y="1664677"/>
            <a:ext cx="8428892" cy="294249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39922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75846" y="1078524"/>
            <a:ext cx="8745416" cy="5451230"/>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114300" indent="0">
              <a:buNone/>
            </a:pPr>
            <a:endParaRPr lang="en-US" dirty="0" smtClean="0"/>
          </a:p>
          <a:p>
            <a:pPr marL="114300" indent="0">
              <a:buNone/>
            </a:pPr>
            <a:r>
              <a:rPr lang="en-US" sz="1600" i="1" dirty="0" smtClean="0"/>
              <a:t>                       Figure : </a:t>
            </a:r>
            <a:r>
              <a:rPr lang="en-US" sz="1600" i="1" dirty="0"/>
              <a:t>Moderate Correlation-1</a:t>
            </a:r>
            <a:r>
              <a:rPr lang="en-US" sz="1600" i="1" baseline="30000" dirty="0"/>
              <a:t>st</a:t>
            </a:r>
            <a:r>
              <a:rPr lang="en-US" sz="1600" i="1" dirty="0"/>
              <a:t> Fir SF, Full Bath, Garage Cars, Garage Area</a:t>
            </a:r>
            <a:endParaRPr lang="en-IN" sz="1600" i="1" dirty="0"/>
          </a:p>
          <a:p>
            <a:endParaRPr lang="en-US" sz="1600"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IN"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19</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2308" t="54245" r="25128" b="19772"/>
          <a:stretch/>
        </p:blipFill>
        <p:spPr bwMode="auto">
          <a:xfrm>
            <a:off x="0" y="1711569"/>
            <a:ext cx="9144000" cy="314178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0285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148A396-E02C-1435-1C50-565E67FD25A9}"/>
              </a:ext>
            </a:extLst>
          </p:cNvPr>
          <p:cNvSpPr>
            <a:spLocks noGrp="1"/>
          </p:cNvSpPr>
          <p:nvPr>
            <p:ph type="title"/>
          </p:nvPr>
        </p:nvSpPr>
        <p:spPr/>
        <p:txBody>
          <a:bodyPr/>
          <a:lstStyle/>
          <a:p>
            <a:r>
              <a:rPr lang="en-US"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TABLE OF CONTENT</a:t>
            </a:r>
            <a:endParaRPr lang="en-IN"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 xmlns:a16="http://schemas.microsoft.com/office/drawing/2014/main" id="{2957E920-7261-4D19-3C89-29F5B83BF4C1}"/>
              </a:ext>
            </a:extLst>
          </p:cNvPr>
          <p:cNvSpPr>
            <a:spLocks noGrp="1"/>
          </p:cNvSpPr>
          <p:nvPr>
            <p:ph type="body" idx="1"/>
          </p:nvPr>
        </p:nvSpPr>
        <p:spPr>
          <a:xfrm>
            <a:off x="298580" y="1006799"/>
            <a:ext cx="8229600" cy="5357327"/>
          </a:xfrm>
        </p:spPr>
        <p:txBody>
          <a:bodyPr/>
          <a:lstStyle/>
          <a:p>
            <a:pPr>
              <a:buSzPct val="100000"/>
              <a:buFont typeface="Wingdings" pitchFamily="2" charset="2"/>
              <a:buChar char="§"/>
              <a:defRPr sz="2800">
                <a:latin typeface="Times New Roman"/>
                <a:ea typeface="Times New Roman"/>
                <a:cs typeface="Times New Roman"/>
                <a:sym typeface="Times New Roman"/>
              </a:defRPr>
            </a:pPr>
            <a:r>
              <a:rPr lang="en-US" sz="2400" dirty="0" smtClean="0"/>
              <a:t> Abstract</a:t>
            </a:r>
            <a:endParaRPr lang="en-US" sz="2400" dirty="0"/>
          </a:p>
          <a:p>
            <a:pPr>
              <a:buSzPct val="100000"/>
              <a:buFont typeface="Wingdings" pitchFamily="2" charset="2"/>
              <a:buChar char="§"/>
              <a:defRPr sz="2800">
                <a:latin typeface="Times New Roman"/>
                <a:ea typeface="Times New Roman"/>
                <a:cs typeface="Times New Roman"/>
                <a:sym typeface="Times New Roman"/>
              </a:defRPr>
            </a:pPr>
            <a:r>
              <a:rPr lang="en-US" sz="2400" dirty="0"/>
              <a:t> Introduction</a:t>
            </a:r>
          </a:p>
          <a:p>
            <a:pPr>
              <a:buSzPct val="100000"/>
              <a:buFont typeface="Wingdings" pitchFamily="2" charset="2"/>
              <a:buChar char="§"/>
              <a:defRPr sz="2800">
                <a:latin typeface="Times New Roman"/>
                <a:ea typeface="Times New Roman"/>
                <a:cs typeface="Times New Roman"/>
                <a:sym typeface="Times New Roman"/>
              </a:defRPr>
            </a:pPr>
            <a:r>
              <a:rPr lang="en-US" sz="2400" dirty="0"/>
              <a:t> Problem Statement</a:t>
            </a:r>
          </a:p>
          <a:p>
            <a:pPr>
              <a:buSzPct val="100000"/>
              <a:buFont typeface="Wingdings" pitchFamily="2" charset="2"/>
              <a:buChar char="§"/>
              <a:defRPr sz="2800">
                <a:latin typeface="Times New Roman"/>
                <a:ea typeface="Times New Roman"/>
                <a:cs typeface="Times New Roman"/>
                <a:sym typeface="Times New Roman"/>
              </a:defRPr>
            </a:pPr>
            <a:r>
              <a:rPr lang="en-US" sz="2400" dirty="0"/>
              <a:t> Brief </a:t>
            </a:r>
            <a:r>
              <a:rPr lang="en-US" sz="2400" dirty="0" smtClean="0"/>
              <a:t>about </a:t>
            </a:r>
            <a:r>
              <a:rPr lang="en-US" sz="2400" dirty="0"/>
              <a:t>H</a:t>
            </a:r>
            <a:r>
              <a:rPr lang="en-US" sz="2400" dirty="0" smtClean="0"/>
              <a:t>ouse </a:t>
            </a:r>
            <a:r>
              <a:rPr lang="en-US" sz="2400" dirty="0"/>
              <a:t>P</a:t>
            </a:r>
            <a:r>
              <a:rPr lang="en-US" sz="2400" dirty="0" smtClean="0"/>
              <a:t>rice Prediction</a:t>
            </a:r>
            <a:endParaRPr lang="en-US" sz="2400" dirty="0"/>
          </a:p>
          <a:p>
            <a:pPr>
              <a:buSzPct val="100000"/>
              <a:buFont typeface="Wingdings" pitchFamily="2" charset="2"/>
              <a:buChar char="§"/>
              <a:defRPr sz="2800">
                <a:latin typeface="Times New Roman"/>
                <a:ea typeface="Times New Roman"/>
                <a:cs typeface="Times New Roman"/>
                <a:sym typeface="Times New Roman"/>
              </a:defRPr>
            </a:pPr>
            <a:r>
              <a:rPr lang="en-US" sz="2400" dirty="0"/>
              <a:t> Objectives</a:t>
            </a:r>
          </a:p>
          <a:p>
            <a:pPr>
              <a:buSzPct val="100000"/>
              <a:buFont typeface="Wingdings" pitchFamily="2" charset="2"/>
              <a:buChar char="§"/>
              <a:defRPr sz="2800">
                <a:latin typeface="Times New Roman"/>
                <a:ea typeface="Times New Roman"/>
                <a:cs typeface="Times New Roman"/>
                <a:sym typeface="Times New Roman"/>
              </a:defRPr>
            </a:pPr>
            <a:r>
              <a:rPr lang="en-US" sz="2400" dirty="0"/>
              <a:t> Dataset Overview</a:t>
            </a:r>
          </a:p>
          <a:p>
            <a:pPr>
              <a:buSzPct val="100000"/>
              <a:buFont typeface="Wingdings" pitchFamily="2" charset="2"/>
              <a:buChar char="§"/>
              <a:defRPr sz="2800">
                <a:latin typeface="Times New Roman"/>
                <a:ea typeface="Times New Roman"/>
                <a:cs typeface="Times New Roman"/>
                <a:sym typeface="Times New Roman"/>
              </a:defRPr>
            </a:pPr>
            <a:r>
              <a:rPr lang="en-US" sz="2400" dirty="0"/>
              <a:t> Flow Chart</a:t>
            </a:r>
          </a:p>
          <a:p>
            <a:pPr>
              <a:buSzPct val="100000"/>
              <a:buFont typeface="Wingdings" pitchFamily="2" charset="2"/>
              <a:buChar char="§"/>
              <a:defRPr sz="2800">
                <a:latin typeface="Times New Roman"/>
                <a:ea typeface="Times New Roman"/>
                <a:cs typeface="Times New Roman"/>
                <a:sym typeface="Times New Roman"/>
              </a:defRPr>
            </a:pPr>
            <a:r>
              <a:rPr lang="en-US" sz="2400" dirty="0"/>
              <a:t> Tools and technologies</a:t>
            </a:r>
          </a:p>
          <a:p>
            <a:pPr>
              <a:buSzPct val="100000"/>
              <a:buFont typeface="Wingdings" pitchFamily="2" charset="2"/>
              <a:buChar char="§"/>
              <a:defRPr sz="2800">
                <a:latin typeface="Times New Roman"/>
                <a:ea typeface="Times New Roman"/>
                <a:cs typeface="Times New Roman"/>
                <a:sym typeface="Times New Roman"/>
              </a:defRPr>
            </a:pPr>
            <a:r>
              <a:rPr lang="en-US" sz="2400" dirty="0"/>
              <a:t> Result</a:t>
            </a:r>
          </a:p>
          <a:p>
            <a:pPr>
              <a:buSzPct val="100000"/>
              <a:buFont typeface="Wingdings" pitchFamily="2" charset="2"/>
              <a:buChar char="§"/>
              <a:defRPr sz="2800">
                <a:latin typeface="Times New Roman"/>
                <a:ea typeface="Times New Roman"/>
                <a:cs typeface="Times New Roman"/>
                <a:sym typeface="Times New Roman"/>
              </a:defRPr>
            </a:pPr>
            <a:r>
              <a:rPr lang="en-US" sz="2400" dirty="0"/>
              <a:t> Future scope</a:t>
            </a:r>
          </a:p>
          <a:p>
            <a:pPr>
              <a:buSzPct val="100000"/>
              <a:buFont typeface="Wingdings" pitchFamily="2" charset="2"/>
              <a:buChar char="§"/>
              <a:defRPr sz="2800">
                <a:latin typeface="Times New Roman"/>
                <a:ea typeface="Times New Roman"/>
                <a:cs typeface="Times New Roman"/>
                <a:sym typeface="Times New Roman"/>
              </a:defRPr>
            </a:pPr>
            <a:r>
              <a:rPr lang="en-US" sz="2400" dirty="0"/>
              <a:t> Conclusion</a:t>
            </a:r>
          </a:p>
          <a:p>
            <a:pPr>
              <a:buSzPct val="100000"/>
              <a:buFont typeface="Wingdings" pitchFamily="2" charset="2"/>
              <a:buChar char="§"/>
              <a:defRPr sz="2800">
                <a:latin typeface="Times New Roman"/>
                <a:ea typeface="Times New Roman"/>
                <a:cs typeface="Times New Roman"/>
                <a:sym typeface="Times New Roman"/>
              </a:defRPr>
            </a:pPr>
            <a:r>
              <a:rPr lang="en-US" sz="2400" dirty="0"/>
              <a:t> Reference</a:t>
            </a:r>
          </a:p>
          <a:p>
            <a:pPr>
              <a:buFont typeface="Wingdings" pitchFamily="2" charset="2"/>
              <a:buChar char="§"/>
            </a:pPr>
            <a:endParaRPr lang="en-IN" sz="2400" dirty="0">
              <a:latin typeface="Times New Roman" panose="02020603050405020304" pitchFamily="18" charset="0"/>
              <a:cs typeface="Times New Roman" panose="02020603050405020304" pitchFamily="18" charset="0"/>
            </a:endParaRPr>
          </a:p>
          <a:p>
            <a:endParaRPr lang="en-IN" dirty="0"/>
          </a:p>
        </p:txBody>
      </p:sp>
      <p:sp>
        <p:nvSpPr>
          <p:cNvPr id="4" name="Date Placeholder 3">
            <a:extLst>
              <a:ext uri="{FF2B5EF4-FFF2-40B4-BE49-F238E27FC236}">
                <a16:creationId xmlns="" xmlns:a16="http://schemas.microsoft.com/office/drawing/2014/main" id="{5FE01502-7BE1-BFBC-955E-F388FDADBF86}"/>
              </a:ext>
            </a:extLst>
          </p:cNvPr>
          <p:cNvSpPr>
            <a:spLocks noGrp="1"/>
          </p:cNvSpPr>
          <p:nvPr>
            <p:ph type="dt" idx="10"/>
          </p:nvPr>
        </p:nvSpPr>
        <p:spPr/>
        <p:txBody>
          <a:bodyPr/>
          <a:lstStyle/>
          <a:p>
            <a:r>
              <a:rPr lang="en-US" dirty="0"/>
              <a:t>22CS016</a:t>
            </a:r>
          </a:p>
        </p:txBody>
      </p:sp>
      <p:sp>
        <p:nvSpPr>
          <p:cNvPr id="5" name="Slide Number Placeholder 4">
            <a:extLst>
              <a:ext uri="{FF2B5EF4-FFF2-40B4-BE49-F238E27FC236}">
                <a16:creationId xmlns="" xmlns:a16="http://schemas.microsoft.com/office/drawing/2014/main" id="{B2718E3C-899A-8C4D-E84C-4708BF755C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14121541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81000" y="1066800"/>
            <a:ext cx="8382000" cy="5439508"/>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pPr marL="114300" indent="0">
              <a:buNone/>
            </a:pPr>
            <a:endParaRPr lang="en-US" sz="1600" i="1" dirty="0" smtClean="0"/>
          </a:p>
          <a:p>
            <a:pPr marL="114300" indent="0">
              <a:buNone/>
            </a:pPr>
            <a:r>
              <a:rPr lang="en-US" sz="1600" i="1" dirty="0"/>
              <a:t> </a:t>
            </a:r>
            <a:r>
              <a:rPr lang="en-US" sz="1600" i="1" dirty="0" smtClean="0"/>
              <a:t>                                                            Figure : Positive </a:t>
            </a:r>
            <a:r>
              <a:rPr lang="en-US" sz="1600" i="1" dirty="0"/>
              <a:t>Correlation</a:t>
            </a:r>
            <a:endParaRPr lang="en-IN" sz="1600" i="1" dirty="0"/>
          </a:p>
          <a:p>
            <a:endParaRPr lang="en-US" sz="1600" dirty="0" smtClean="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20</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3205" t="36239" r="24359" b="26382"/>
          <a:stretch/>
        </p:blipFill>
        <p:spPr bwMode="auto">
          <a:xfrm>
            <a:off x="539262" y="1606061"/>
            <a:ext cx="8147538" cy="32590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635695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81354" y="1008186"/>
            <a:ext cx="8628184" cy="5474676"/>
          </a:xfrm>
        </p:spPr>
        <p:txBody>
          <a:bodyPr/>
          <a:lstStyle/>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pPr marL="114300" indent="0">
              <a:buNone/>
            </a:pPr>
            <a:endParaRPr lang="en-US" dirty="0"/>
          </a:p>
          <a:p>
            <a:pPr marL="114300" indent="0">
              <a:buNone/>
            </a:pPr>
            <a:endParaRPr lang="en-US" sz="1600" i="1" dirty="0" smtClean="0"/>
          </a:p>
          <a:p>
            <a:pPr marL="114300" indent="0">
              <a:buNone/>
            </a:pPr>
            <a:r>
              <a:rPr lang="en-US" sz="1600" i="1" dirty="0"/>
              <a:t> </a:t>
            </a:r>
            <a:r>
              <a:rPr lang="en-US" sz="1600" i="1" dirty="0" smtClean="0"/>
              <a:t>                          Figure : Distribution of </a:t>
            </a:r>
            <a:r>
              <a:rPr lang="en-US" sz="1600" i="1" dirty="0" err="1" smtClean="0"/>
              <a:t>Bsmt</a:t>
            </a:r>
            <a:r>
              <a:rPr lang="en-US" sz="1600" i="1" dirty="0" smtClean="0"/>
              <a:t> </a:t>
            </a:r>
            <a:r>
              <a:rPr lang="en-US" sz="1600" i="1" dirty="0" err="1" smtClean="0"/>
              <a:t>Unf</a:t>
            </a:r>
            <a:r>
              <a:rPr lang="en-US" sz="1600" i="1" dirty="0" smtClean="0"/>
              <a:t> SF and </a:t>
            </a:r>
            <a:r>
              <a:rPr lang="en-US" sz="1600" i="1" dirty="0" err="1" smtClean="0"/>
              <a:t>BsmtFinSF</a:t>
            </a:r>
            <a:r>
              <a:rPr lang="en-US" sz="1600" i="1" dirty="0" smtClean="0"/>
              <a:t> 1 and </a:t>
            </a:r>
            <a:r>
              <a:rPr lang="en-US" sz="1600" i="1" dirty="0" err="1" smtClean="0"/>
              <a:t>Bsmt</a:t>
            </a:r>
            <a:r>
              <a:rPr lang="en-US" sz="1600" i="1" dirty="0" smtClean="0"/>
              <a:t> Full Bath</a:t>
            </a:r>
            <a:endParaRPr lang="en-IN" sz="1600" i="1" dirty="0" smtClean="0"/>
          </a:p>
          <a:p>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21</a:t>
            </a:fld>
            <a:endParaRPr lang="en-US"/>
          </a:p>
        </p:txBody>
      </p:sp>
      <p:pic>
        <p:nvPicPr>
          <p:cNvPr id="6" name="Picture 5"/>
          <p:cNvPicPr/>
          <p:nvPr/>
        </p:nvPicPr>
        <p:blipFill rotWithShape="1">
          <a:blip r:embed="rId2" cstate="print">
            <a:extLst>
              <a:ext uri="{28A0092B-C50C-407E-A947-70E740481C1C}">
                <a14:useLocalDpi xmlns:a14="http://schemas.microsoft.com/office/drawing/2010/main" val="0"/>
              </a:ext>
            </a:extLst>
          </a:blip>
          <a:srcRect l="23718" t="45812" r="23718" b="20000"/>
          <a:stretch/>
        </p:blipFill>
        <p:spPr bwMode="auto">
          <a:xfrm>
            <a:off x="175847" y="1535723"/>
            <a:ext cx="8780584" cy="296388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021135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4462" y="984738"/>
            <a:ext cx="8675076" cy="5498124"/>
          </a:xfrm>
        </p:spPr>
        <p:txBody>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pPr marL="114300" indent="0">
              <a:buNone/>
            </a:pPr>
            <a:endParaRPr lang="en-US" dirty="0" smtClean="0"/>
          </a:p>
          <a:p>
            <a:pPr marL="114300" indent="0">
              <a:buNone/>
            </a:pPr>
            <a:endParaRPr lang="en-US" sz="1600" i="1" dirty="0"/>
          </a:p>
          <a:p>
            <a:pPr marL="114300" indent="0">
              <a:buNone/>
            </a:pPr>
            <a:r>
              <a:rPr lang="en-US" sz="1600" i="1" dirty="0" smtClean="0"/>
              <a:t>                                                           Figure : </a:t>
            </a:r>
            <a:r>
              <a:rPr lang="en-US" sz="1600" i="1" dirty="0"/>
              <a:t>Negative Correlation</a:t>
            </a:r>
            <a:endParaRPr lang="en-IN" sz="1600" i="1" dirty="0"/>
          </a:p>
          <a:p>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22</a:t>
            </a:fld>
            <a:endParaRPr lang="en-US"/>
          </a:p>
        </p:txBody>
      </p:sp>
      <p:pic>
        <p:nvPicPr>
          <p:cNvPr id="6" name="Picture 5"/>
          <p:cNvPicPr/>
          <p:nvPr/>
        </p:nvPicPr>
        <p:blipFill rotWithShape="1">
          <a:blip r:embed="rId2">
            <a:extLst>
              <a:ext uri="{28A0092B-C50C-407E-A947-70E740481C1C}">
                <a14:useLocalDpi xmlns:a14="http://schemas.microsoft.com/office/drawing/2010/main" val="0"/>
              </a:ext>
            </a:extLst>
          </a:blip>
          <a:srcRect l="23590" t="32365" r="23718" b="33219"/>
          <a:stretch/>
        </p:blipFill>
        <p:spPr bwMode="auto">
          <a:xfrm>
            <a:off x="246185" y="1559170"/>
            <a:ext cx="8487507" cy="314178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5162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4462" y="984738"/>
            <a:ext cx="8675076" cy="5498124"/>
          </a:xfrm>
        </p:spPr>
        <p:txBody>
          <a:bodyPr/>
          <a:lstStyle/>
          <a:p>
            <a:endParaRPr lang="en-US" dirty="0" smtClean="0"/>
          </a:p>
          <a:p>
            <a:endParaRPr lang="en-US" dirty="0"/>
          </a:p>
          <a:p>
            <a:endParaRPr lang="en-US" dirty="0" smtClean="0"/>
          </a:p>
          <a:p>
            <a:endParaRPr lang="en-US" dirty="0" smtClean="0"/>
          </a:p>
          <a:p>
            <a:endParaRPr lang="en-US" dirty="0"/>
          </a:p>
          <a:p>
            <a:endParaRPr lang="en-US" dirty="0" smtClean="0"/>
          </a:p>
          <a:p>
            <a:endParaRPr lang="en-US" dirty="0"/>
          </a:p>
          <a:p>
            <a:endParaRPr lang="en-US" dirty="0" smtClean="0"/>
          </a:p>
          <a:p>
            <a:pPr marL="114300" indent="0">
              <a:buNone/>
            </a:pPr>
            <a:endParaRPr lang="en-US" dirty="0" smtClean="0"/>
          </a:p>
          <a:p>
            <a:pPr marL="114300" indent="0">
              <a:buNone/>
            </a:pPr>
            <a:endParaRPr lang="en-US" sz="1600" i="1" dirty="0"/>
          </a:p>
          <a:p>
            <a:pPr marL="114300" indent="0">
              <a:buNone/>
            </a:pPr>
            <a:r>
              <a:rPr lang="en-US" sz="1600" i="1" dirty="0" smtClean="0"/>
              <a:t>                                                           Figure : </a:t>
            </a:r>
            <a:r>
              <a:rPr lang="en-US" sz="1600" dirty="0" smtClean="0"/>
              <a:t> </a:t>
            </a:r>
            <a:r>
              <a:rPr lang="en-US" sz="1600" dirty="0"/>
              <a:t>Neural Network </a:t>
            </a:r>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23</a:t>
            </a:fld>
            <a:endParaRPr lang="en-US"/>
          </a:p>
        </p:txBody>
      </p:sp>
      <p:pic>
        <p:nvPicPr>
          <p:cNvPr id="7" name="Picture 6"/>
          <p:cNvPicPr/>
          <p:nvPr/>
        </p:nvPicPr>
        <p:blipFill rotWithShape="1">
          <a:blip r:embed="rId2">
            <a:extLst>
              <a:ext uri="{28A0092B-C50C-407E-A947-70E740481C1C}">
                <a14:useLocalDpi xmlns:a14="http://schemas.microsoft.com/office/drawing/2010/main" val="0"/>
              </a:ext>
            </a:extLst>
          </a:blip>
          <a:srcRect l="16410" t="44901" r="41410" b="13162"/>
          <a:stretch/>
        </p:blipFill>
        <p:spPr bwMode="auto">
          <a:xfrm>
            <a:off x="1406769" y="1148862"/>
            <a:ext cx="6365631" cy="424375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292165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FUTURE SCOPE</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22739" y="855785"/>
            <a:ext cx="8616462" cy="5427783"/>
          </a:xfrm>
        </p:spPr>
        <p:txBody>
          <a:bodyPr/>
          <a:lstStyle/>
          <a:p>
            <a:pPr>
              <a:buFont typeface="Wingdings" pitchFamily="2" charset="2"/>
              <a:buChar char="q"/>
            </a:pPr>
            <a:r>
              <a:rPr lang="en-US" sz="1600" b="1" dirty="0"/>
              <a:t>Advanced Algorithms</a:t>
            </a:r>
            <a:r>
              <a:rPr lang="en-US" sz="1600" dirty="0"/>
              <a:t>: Implement advanced machine learning algorithms like ensemble methods, deep learning, and reinforcement learning to improve prediction accuracy and capture complex patterns in housing data</a:t>
            </a:r>
            <a:r>
              <a:rPr lang="en-US" sz="1600" dirty="0" smtClean="0"/>
              <a:t>.</a:t>
            </a:r>
          </a:p>
          <a:p>
            <a:pPr>
              <a:buFont typeface="Wingdings" pitchFamily="2" charset="2"/>
              <a:buChar char="q"/>
            </a:pPr>
            <a:endParaRPr lang="en-US" sz="1600" dirty="0"/>
          </a:p>
          <a:p>
            <a:pPr>
              <a:buFont typeface="Wingdings" pitchFamily="2" charset="2"/>
              <a:buChar char="q"/>
            </a:pPr>
            <a:r>
              <a:rPr lang="en-US" sz="1600" b="1" dirty="0"/>
              <a:t>Feature Engineering</a:t>
            </a:r>
            <a:r>
              <a:rPr lang="en-US" sz="1600" dirty="0"/>
              <a:t>: Explore sophisticated feature engineering techniques to extract more meaningful insights from the data, including feature selection, creation, and transformation</a:t>
            </a:r>
            <a:r>
              <a:rPr lang="en-US" sz="1600" dirty="0" smtClean="0"/>
              <a:t>.</a:t>
            </a:r>
          </a:p>
          <a:p>
            <a:pPr>
              <a:buFont typeface="Wingdings" pitchFamily="2" charset="2"/>
              <a:buChar char="q"/>
            </a:pPr>
            <a:endParaRPr lang="en-US" sz="1600" dirty="0"/>
          </a:p>
          <a:p>
            <a:pPr>
              <a:buFont typeface="Wingdings" pitchFamily="2" charset="2"/>
              <a:buChar char="q"/>
            </a:pPr>
            <a:r>
              <a:rPr lang="en-US" sz="1600" b="1" dirty="0" smtClean="0"/>
              <a:t>Real-Time </a:t>
            </a:r>
            <a:r>
              <a:rPr lang="en-US" sz="1600" b="1" dirty="0"/>
              <a:t>Prediction</a:t>
            </a:r>
            <a:r>
              <a:rPr lang="en-US" sz="1600" dirty="0"/>
              <a:t>: Develop real-time prediction capabilities to provide users with up-to-date insights into housing market dynamics and enable timely decision-making</a:t>
            </a:r>
            <a:r>
              <a:rPr lang="en-US" sz="1600" dirty="0" smtClean="0"/>
              <a:t>.</a:t>
            </a:r>
          </a:p>
          <a:p>
            <a:pPr>
              <a:buFont typeface="Wingdings" pitchFamily="2" charset="2"/>
              <a:buChar char="q"/>
            </a:pPr>
            <a:endParaRPr lang="en-US" sz="1600" dirty="0"/>
          </a:p>
          <a:p>
            <a:pPr>
              <a:buFont typeface="Wingdings" pitchFamily="2" charset="2"/>
              <a:buChar char="q"/>
            </a:pPr>
            <a:r>
              <a:rPr lang="en-US" sz="1600" b="1" dirty="0" smtClean="0"/>
              <a:t>Ethical </a:t>
            </a:r>
            <a:r>
              <a:rPr lang="en-US" sz="1600" b="1" dirty="0"/>
              <a:t>Considerations</a:t>
            </a:r>
            <a:r>
              <a:rPr lang="en-US" sz="1600" dirty="0"/>
              <a:t>: Address ethical considerations, including fairness, transparency, and accountability, in model development and deployment to ensure that prediction models do not perpetuate biases or discrimination</a:t>
            </a:r>
            <a:r>
              <a:rPr lang="en-US" sz="1600" dirty="0" smtClean="0"/>
              <a:t>.</a:t>
            </a:r>
          </a:p>
          <a:p>
            <a:pPr>
              <a:buFont typeface="Wingdings" pitchFamily="2" charset="2"/>
              <a:buChar char="q"/>
            </a:pPr>
            <a:endParaRPr lang="en-US" sz="1600" dirty="0"/>
          </a:p>
          <a:p>
            <a:pPr>
              <a:buFont typeface="Wingdings" pitchFamily="2" charset="2"/>
              <a:buChar char="q"/>
            </a:pPr>
            <a:r>
              <a:rPr lang="en-US" sz="1600" dirty="0"/>
              <a:t>By focusing on these areas, the future scope for house price prediction projects aims to enhance prediction accuracy, interpretability, and user experience, ultimately empowering stakeholders in the real estate industry to make informed decisions and navigate the housing market effectively.</a:t>
            </a:r>
          </a:p>
          <a:p>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24</a:t>
            </a:fld>
            <a:endParaRPr lang="en-US"/>
          </a:p>
        </p:txBody>
      </p:sp>
    </p:spTree>
    <p:extLst>
      <p:ext uri="{BB962C8B-B14F-4D97-AF65-F5344CB8AC3E}">
        <p14:creationId xmlns:p14="http://schemas.microsoft.com/office/powerpoint/2010/main" val="33850884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CONCLUSION</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81354" y="1019908"/>
            <a:ext cx="8557846" cy="5369169"/>
          </a:xfrm>
        </p:spPr>
        <p:txBody>
          <a:bodyPr/>
          <a:lstStyle/>
          <a:p>
            <a:pPr>
              <a:buFont typeface="Wingdings" pitchFamily="2" charset="2"/>
              <a:buChar char="q"/>
            </a:pPr>
            <a:r>
              <a:rPr lang="en-US" sz="2400" dirty="0"/>
              <a:t>In this paper, we built several regression models to predict the price of some house given some of the house features. We evaluated and compared each model to determine the one with highest performance. We also looked at how some models rank the features according to their importance. In this paper, we followed the data science process starting with getting the data, then cleaning and preprocessing the data, followed by exploring the data and building models, then evaluating the results and communicating them with visualizations.</a:t>
            </a:r>
            <a:endParaRPr lang="en-IN" sz="2400" dirty="0"/>
          </a:p>
          <a:p>
            <a:pPr marL="114300" indent="0">
              <a:buNone/>
            </a:pPr>
            <a:endParaRPr lang="en-IN" sz="24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25</a:t>
            </a:fld>
            <a:endParaRPr lang="en-US"/>
          </a:p>
        </p:txBody>
      </p:sp>
    </p:spTree>
    <p:extLst>
      <p:ext uri="{BB962C8B-B14F-4D97-AF65-F5344CB8AC3E}">
        <p14:creationId xmlns:p14="http://schemas.microsoft.com/office/powerpoint/2010/main" val="4647684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REFERENCE</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164123" y="1008185"/>
            <a:ext cx="8593015" cy="5275384"/>
          </a:xfrm>
        </p:spPr>
        <p:txBody>
          <a:bodyPr/>
          <a:lstStyle/>
          <a:p>
            <a:pPr algn="just">
              <a:buFont typeface="Wingdings" pitchFamily="2" charset="2"/>
              <a:buChar char="q"/>
            </a:pPr>
            <a:r>
              <a:rPr lang="en-IN" sz="1600" dirty="0" err="1"/>
              <a:t>Alkhatib</a:t>
            </a:r>
            <a:r>
              <a:rPr lang="en-IN" sz="1600" dirty="0"/>
              <a:t>, K., </a:t>
            </a:r>
            <a:r>
              <a:rPr lang="en-IN" sz="1600" dirty="0" err="1"/>
              <a:t>Najadat</a:t>
            </a:r>
            <a:r>
              <a:rPr lang="en-IN" sz="1600" dirty="0"/>
              <a:t>, H., </a:t>
            </a:r>
            <a:r>
              <a:rPr lang="en-IN" sz="1600" dirty="0" err="1"/>
              <a:t>Hmeidi</a:t>
            </a:r>
            <a:r>
              <a:rPr lang="en-IN" sz="1600" dirty="0"/>
              <a:t>, I., &amp; </a:t>
            </a:r>
            <a:r>
              <a:rPr lang="en-IN" sz="1600" dirty="0" err="1"/>
              <a:t>Shatnawi</a:t>
            </a:r>
            <a:r>
              <a:rPr lang="en-IN" sz="1600" dirty="0"/>
              <a:t>, M. K. A. (2013). Stock price prediction using k-nearest </a:t>
            </a:r>
            <a:r>
              <a:rPr lang="en-IN" sz="1600" dirty="0" err="1"/>
              <a:t>neighbor</a:t>
            </a:r>
            <a:r>
              <a:rPr lang="en-IN" sz="1600" dirty="0"/>
              <a:t> (</a:t>
            </a:r>
            <a:r>
              <a:rPr lang="en-IN" sz="1600" dirty="0" err="1"/>
              <a:t>kNN</a:t>
            </a:r>
            <a:r>
              <a:rPr lang="en-IN" sz="1600" dirty="0"/>
              <a:t>) algorithm. International Journal of Business, Humanities and Technology, 3(3), 32-44</a:t>
            </a:r>
            <a:r>
              <a:rPr lang="en-IN" sz="1600" dirty="0" smtClean="0"/>
              <a:t>.</a:t>
            </a:r>
          </a:p>
          <a:p>
            <a:pPr algn="just">
              <a:buFont typeface="Wingdings" pitchFamily="2" charset="2"/>
              <a:buChar char="q"/>
            </a:pPr>
            <a:endParaRPr lang="en-IN" sz="1600" dirty="0" smtClean="0"/>
          </a:p>
          <a:p>
            <a:pPr algn="just">
              <a:buFont typeface="Wingdings" pitchFamily="2" charset="2"/>
              <a:buChar char="q"/>
            </a:pPr>
            <a:r>
              <a:rPr lang="en-IN" sz="1600" dirty="0" smtClean="0"/>
              <a:t>de </a:t>
            </a:r>
            <a:r>
              <a:rPr lang="en-IN" sz="1600" dirty="0" err="1"/>
              <a:t>Abril</a:t>
            </a:r>
            <a:r>
              <a:rPr lang="en-IN" sz="1600" dirty="0"/>
              <a:t>, I. M., &amp; Sugiyama, M. (2013). Winning the </a:t>
            </a:r>
            <a:r>
              <a:rPr lang="en-IN" sz="1600" dirty="0" err="1"/>
              <a:t>kaggle</a:t>
            </a:r>
            <a:r>
              <a:rPr lang="en-IN" sz="1600" dirty="0"/>
              <a:t> algorithmic trading challenge with the composition of many models and feature engineering. IEICE transactions on information and systems, 96(3), </a:t>
            </a:r>
            <a:r>
              <a:rPr lang="en-IN" sz="1600" dirty="0" smtClean="0"/>
              <a:t>742-745.</a:t>
            </a:r>
          </a:p>
          <a:p>
            <a:pPr marL="114300" indent="0" algn="just">
              <a:buNone/>
            </a:pPr>
            <a:endParaRPr lang="en-IN" sz="1600" dirty="0" smtClean="0"/>
          </a:p>
          <a:p>
            <a:pPr algn="just">
              <a:buFont typeface="Wingdings" pitchFamily="2" charset="2"/>
              <a:buChar char="q"/>
            </a:pPr>
            <a:r>
              <a:rPr lang="en-IN" sz="1600" dirty="0" err="1" smtClean="0"/>
              <a:t>Feng</a:t>
            </a:r>
            <a:r>
              <a:rPr lang="en-IN" sz="1600" dirty="0"/>
              <a:t>, Y., &amp; Jones, K. (2015, July). Comparing multilevel modelling and artificial neural networks in house price prediction. In Spatial Data Mining and Geographical Knowledge Services (ICSDM), 2015 2nd IEEE International Conference on (pp. 108-114). </a:t>
            </a:r>
            <a:r>
              <a:rPr lang="en-IN" sz="1600" dirty="0" smtClean="0"/>
              <a:t>IEEE.</a:t>
            </a:r>
          </a:p>
          <a:p>
            <a:pPr algn="just">
              <a:buFont typeface="Wingdings" pitchFamily="2" charset="2"/>
              <a:buChar char="q"/>
            </a:pPr>
            <a:endParaRPr lang="en-IN" sz="1600" dirty="0" smtClean="0"/>
          </a:p>
          <a:p>
            <a:pPr algn="just">
              <a:buFont typeface="Wingdings" pitchFamily="2" charset="2"/>
              <a:buChar char="q"/>
            </a:pPr>
            <a:r>
              <a:rPr lang="en-IN" sz="1600" dirty="0" err="1" smtClean="0"/>
              <a:t>Hegazy</a:t>
            </a:r>
            <a:r>
              <a:rPr lang="en-IN" sz="1600" dirty="0"/>
              <a:t>, O., </a:t>
            </a:r>
            <a:r>
              <a:rPr lang="en-IN" sz="1600" dirty="0" err="1"/>
              <a:t>Soliman</a:t>
            </a:r>
            <a:r>
              <a:rPr lang="en-IN" sz="1600" dirty="0"/>
              <a:t>, O. S., &amp; Salam, M. A. (2014). A machine learning model for stock market prediction. </a:t>
            </a:r>
            <a:r>
              <a:rPr lang="en-IN" sz="1600" dirty="0" err="1"/>
              <a:t>arXiv</a:t>
            </a:r>
            <a:r>
              <a:rPr lang="en-IN" sz="1600" dirty="0"/>
              <a:t> preprint </a:t>
            </a:r>
            <a:r>
              <a:rPr lang="en-IN" sz="1600" dirty="0" smtClean="0"/>
              <a:t>arXiv:1402.7351.</a:t>
            </a:r>
          </a:p>
          <a:p>
            <a:pPr algn="just">
              <a:buFont typeface="Wingdings" pitchFamily="2" charset="2"/>
              <a:buChar char="q"/>
            </a:pPr>
            <a:endParaRPr lang="en-IN" sz="1600" dirty="0" smtClean="0"/>
          </a:p>
          <a:p>
            <a:pPr algn="just">
              <a:buFont typeface="Wingdings" pitchFamily="2" charset="2"/>
              <a:buChar char="q"/>
            </a:pPr>
            <a:r>
              <a:rPr lang="en-IN" sz="1600" dirty="0" smtClean="0"/>
              <a:t>Ticknor</a:t>
            </a:r>
            <a:r>
              <a:rPr lang="en-IN" sz="1600" dirty="0"/>
              <a:t>, J. L. (2013). A Bayesian regularized artificial neural network for stock market forecasting. Expert Systems with Applications, 40(14), </a:t>
            </a:r>
            <a:r>
              <a:rPr lang="en-IN" sz="1600" dirty="0" smtClean="0"/>
              <a:t>5501-5506.</a:t>
            </a:r>
          </a:p>
          <a:p>
            <a:pPr algn="just">
              <a:buFont typeface="Wingdings" pitchFamily="2" charset="2"/>
              <a:buChar char="q"/>
            </a:pPr>
            <a:endParaRPr lang="en-IN" sz="1600" dirty="0" smtClean="0"/>
          </a:p>
          <a:p>
            <a:pPr algn="just">
              <a:buFont typeface="Wingdings" pitchFamily="2" charset="2"/>
              <a:buChar char="q"/>
            </a:pPr>
            <a:r>
              <a:rPr lang="en-IN" sz="1600" dirty="0" smtClean="0"/>
              <a:t>De </a:t>
            </a:r>
            <a:r>
              <a:rPr lang="en-IN" sz="1600" dirty="0"/>
              <a:t>Cock, D. (2011). Ames, Iowa: Alternative to the Boston housing data as an end of semester regression project. Journal of Statistics Education, 19(3).</a:t>
            </a:r>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26</a:t>
            </a:fld>
            <a:endParaRPr lang="en-US"/>
          </a:p>
        </p:txBody>
      </p:sp>
    </p:spTree>
    <p:extLst>
      <p:ext uri="{BB962C8B-B14F-4D97-AF65-F5344CB8AC3E}">
        <p14:creationId xmlns:p14="http://schemas.microsoft.com/office/powerpoint/2010/main" val="23303570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27</a:t>
            </a:fld>
            <a:endParaRPr lang="en-US"/>
          </a:p>
        </p:txBody>
      </p:sp>
      <p:pic>
        <p:nvPicPr>
          <p:cNvPr id="6" name="Picture 5" descr="Picture 5"/>
          <p:cNvPicPr>
            <a:picLocks noChangeAspect="1"/>
          </p:cNvPicPr>
          <p:nvPr/>
        </p:nvPicPr>
        <p:blipFill>
          <a:blip r:embed="rId2">
            <a:extLst/>
          </a:blip>
          <a:stretch>
            <a:fillRect/>
          </a:stretch>
        </p:blipFill>
        <p:spPr>
          <a:xfrm>
            <a:off x="1242646" y="1406770"/>
            <a:ext cx="6846278" cy="4232029"/>
          </a:xfrm>
          <a:prstGeom prst="rect">
            <a:avLst/>
          </a:prstGeom>
          <a:ln w="12700">
            <a:miter lim="400000"/>
          </a:ln>
          <a:effectLst>
            <a:outerShdw blurRad="152400" dist="250190" dir="8460000" rotWithShape="0">
              <a:srgbClr val="000000">
                <a:alpha val="28000"/>
              </a:srgbClr>
            </a:outerShdw>
          </a:effectLst>
        </p:spPr>
      </p:pic>
    </p:spTree>
    <p:extLst>
      <p:ext uri="{BB962C8B-B14F-4D97-AF65-F5344CB8AC3E}">
        <p14:creationId xmlns:p14="http://schemas.microsoft.com/office/powerpoint/2010/main" val="3394923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ABSTRACT</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22739" y="973016"/>
            <a:ext cx="8827476" cy="4924548"/>
          </a:xfrm>
        </p:spPr>
        <p:txBody>
          <a:bodyPr/>
          <a:lstStyle/>
          <a:p>
            <a:pPr algn="just">
              <a:buFont typeface="Wingdings" pitchFamily="2" charset="2"/>
              <a:buChar char="q"/>
            </a:pPr>
            <a:r>
              <a:rPr lang="en-US" sz="1800" dirty="0"/>
              <a:t>Data mining is widely employed in the real estate market due to its ability to extract relevant information from raw data for predicting house prices and identifying important housing features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Fluctuations in housing prices, often influenced by various </a:t>
            </a:r>
            <a:r>
              <a:rPr lang="en-US" sz="1800" dirty="0" smtClean="0"/>
              <a:t>factors</a:t>
            </a:r>
            <a:r>
              <a:rPr lang="en-US" sz="1800" dirty="0"/>
              <a:t>, necessitate effective prediction models to aid homeowners and stabilize the housing market</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Literature review highlights the significance of analyzing relevant factors and selecting appropriate models for predicting housing prices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The study affirms the effectiveness of Artificial Neural Network, Support Vector Regression, and Linear Regression models in predicting house prices compared to other models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Key factors identified for predicting house prices include spatial variables and the influence of real estate agents.</a:t>
            </a:r>
          </a:p>
          <a:p>
            <a:pPr marL="114300" indent="0">
              <a:buNone/>
            </a:pPr>
            <a:r>
              <a:rPr lang="en-US" sz="1800" dirty="0"/>
              <a:t/>
            </a:r>
            <a:br>
              <a:rPr lang="en-US" sz="1800" dirty="0"/>
            </a:br>
            <a:endParaRPr lang="en-IN" sz="18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3</a:t>
            </a:fld>
            <a:endParaRPr lang="en-US"/>
          </a:p>
        </p:txBody>
      </p:sp>
    </p:spTree>
    <p:extLst>
      <p:ext uri="{BB962C8B-B14F-4D97-AF65-F5344CB8AC3E}">
        <p14:creationId xmlns:p14="http://schemas.microsoft.com/office/powerpoint/2010/main" val="272541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INTRODUCTION</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34462" y="1078523"/>
            <a:ext cx="8604738" cy="5873262"/>
          </a:xfrm>
        </p:spPr>
        <p:txBody>
          <a:bodyPr/>
          <a:lstStyle/>
          <a:p>
            <a:pPr algn="just">
              <a:buFont typeface="Wingdings" pitchFamily="2" charset="2"/>
              <a:buChar char="q"/>
            </a:pPr>
            <a:r>
              <a:rPr lang="en-US" sz="1800" dirty="0"/>
              <a:t>The real estate market sees thousands of house sales daily, prompting questions about fair pricing</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This paper proposes developing a machine learning model to predict house prices based on various house-related data</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The approach includes providing code and outputs for each step to ensure reproducibility</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smtClean="0"/>
              <a:t>The </a:t>
            </a:r>
            <a:r>
              <a:rPr lang="en-US" sz="1800" dirty="0"/>
              <a:t>proposed machine learning model will leverage data such as house size, construction year, and other relevant factors to enhance price prediction accuracy</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With transparency and reproducibility as core principles, the study will showcase the code and outputs of each model development and evaluation step</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Through the utilization of Python programming language and its associated packages, the study ensures a robust and accessible methodology for predicting house </a:t>
            </a:r>
            <a:r>
              <a:rPr lang="en-US" sz="1800" dirty="0" smtClean="0"/>
              <a:t>prices.</a:t>
            </a:r>
          </a:p>
          <a:p>
            <a:pPr marL="114300" indent="0">
              <a:buNone/>
            </a:pPr>
            <a:endParaRPr lang="en-IN" sz="18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4</a:t>
            </a:fld>
            <a:endParaRPr lang="en-US"/>
          </a:p>
        </p:txBody>
      </p:sp>
    </p:spTree>
    <p:extLst>
      <p:ext uri="{BB962C8B-B14F-4D97-AF65-F5344CB8AC3E}">
        <p14:creationId xmlns:p14="http://schemas.microsoft.com/office/powerpoint/2010/main" val="1107568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5</a:t>
            </a:fld>
            <a:endParaRPr lang="en-US"/>
          </a:p>
        </p:txBody>
      </p:sp>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1031632" y="1184027"/>
            <a:ext cx="7057291" cy="5087815"/>
          </a:xfrm>
          <a:prstGeom prst="rect">
            <a:avLst/>
          </a:prstGeom>
          <a:noFill/>
          <a:ln>
            <a:noFill/>
          </a:ln>
        </p:spPr>
      </p:pic>
    </p:spTree>
    <p:extLst>
      <p:ext uri="{BB962C8B-B14F-4D97-AF65-F5344CB8AC3E}">
        <p14:creationId xmlns:p14="http://schemas.microsoft.com/office/powerpoint/2010/main" val="871701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6</a:t>
            </a:fld>
            <a:endParaRPr lang="en-US"/>
          </a:p>
        </p:txBody>
      </p:sp>
      <p:pic>
        <p:nvPicPr>
          <p:cNvPr id="12" name="Picture 11" descr="uk-irish-house-prices"/>
          <p:cNvPicPr/>
          <p:nvPr/>
        </p:nvPicPr>
        <p:blipFill>
          <a:blip r:embed="rId2">
            <a:extLst>
              <a:ext uri="{28A0092B-C50C-407E-A947-70E740481C1C}">
                <a14:useLocalDpi xmlns:a14="http://schemas.microsoft.com/office/drawing/2010/main" val="0"/>
              </a:ext>
            </a:extLst>
          </a:blip>
          <a:srcRect/>
          <a:stretch>
            <a:fillRect/>
          </a:stretch>
        </p:blipFill>
        <p:spPr bwMode="auto">
          <a:xfrm>
            <a:off x="1611923" y="1324707"/>
            <a:ext cx="6172200" cy="4149969"/>
          </a:xfrm>
          <a:prstGeom prst="rect">
            <a:avLst/>
          </a:prstGeom>
          <a:noFill/>
          <a:ln>
            <a:noFill/>
          </a:ln>
        </p:spPr>
      </p:pic>
    </p:spTree>
    <p:extLst>
      <p:ext uri="{BB962C8B-B14F-4D97-AF65-F5344CB8AC3E}">
        <p14:creationId xmlns:p14="http://schemas.microsoft.com/office/powerpoint/2010/main" val="3478933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PROBLEM  STATEMENT</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234462" y="1137137"/>
            <a:ext cx="8792308" cy="5462955"/>
          </a:xfrm>
        </p:spPr>
        <p:txBody>
          <a:bodyPr/>
          <a:lstStyle/>
          <a:p>
            <a:pPr algn="just">
              <a:buFont typeface="Wingdings" pitchFamily="2" charset="2"/>
              <a:buChar char="q"/>
            </a:pPr>
            <a:r>
              <a:rPr lang="en-US" sz="1800" dirty="0"/>
              <a:t>Real estate listings often separate standardized characteristics from the asking price and general description, facilitating easy comparison across potential houses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Unique features of each house, such as a specific view or type of sink, are summarized in the description but pose challenges for automated comparison due to their diversity.</a:t>
            </a:r>
          </a:p>
          <a:p>
            <a:pPr algn="just">
              <a:buFont typeface="Wingdings" pitchFamily="2" charset="2"/>
              <a:buChar char="q"/>
            </a:pPr>
            <a:endParaRPr lang="en-US" sz="1800" dirty="0" smtClean="0"/>
          </a:p>
          <a:p>
            <a:pPr algn="just">
              <a:buFont typeface="Wingdings" pitchFamily="2" charset="2"/>
              <a:buChar char="q"/>
            </a:pPr>
            <a:r>
              <a:rPr lang="en-US" sz="1800" dirty="0" smtClean="0"/>
              <a:t>Housing </a:t>
            </a:r>
            <a:r>
              <a:rPr lang="en-US" sz="1800" dirty="0"/>
              <a:t>prices reflect economic conditions, and price ranges are of significant interest to both buyers and sellers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The project aims to predict house prices using explanatory variables covering various aspects of residential houses</a:t>
            </a:r>
            <a:r>
              <a:rPr lang="en-US" sz="1800" dirty="0" smtClean="0"/>
              <a:t>.</a:t>
            </a:r>
          </a:p>
          <a:p>
            <a:pPr algn="just">
              <a:buFont typeface="Wingdings" pitchFamily="2" charset="2"/>
              <a:buChar char="q"/>
            </a:pPr>
            <a:endParaRPr lang="en-US" sz="1800" dirty="0"/>
          </a:p>
          <a:p>
            <a:pPr algn="just">
              <a:buFont typeface="Wingdings" pitchFamily="2" charset="2"/>
              <a:buChar char="q"/>
            </a:pPr>
            <a:r>
              <a:rPr lang="en-US" sz="1800" dirty="0"/>
              <a:t>The goal is to develop a regression model capable of accurately estimating house prices based on their features.</a:t>
            </a:r>
          </a:p>
          <a:p>
            <a:pPr algn="just">
              <a:buFont typeface="Wingdings" pitchFamily="2" charset="2"/>
              <a:buChar char="q"/>
            </a:pPr>
            <a:endParaRPr lang="en-IN" sz="18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7</a:t>
            </a:fld>
            <a:endParaRPr lang="en-US"/>
          </a:p>
        </p:txBody>
      </p:sp>
    </p:spTree>
    <p:extLst>
      <p:ext uri="{BB962C8B-B14F-4D97-AF65-F5344CB8AC3E}">
        <p14:creationId xmlns:p14="http://schemas.microsoft.com/office/powerpoint/2010/main" val="626806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BRIEF ABOUT HOUSE PRICE PREDICTION</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0" y="1055077"/>
            <a:ext cx="8956431" cy="5662246"/>
          </a:xfrm>
        </p:spPr>
        <p:txBody>
          <a:bodyPr/>
          <a:lstStyle/>
          <a:p>
            <a:pPr algn="just">
              <a:buFont typeface="Wingdings" pitchFamily="2" charset="2"/>
              <a:buChar char="q"/>
            </a:pPr>
            <a:r>
              <a:rPr lang="en-US" sz="1600" b="1" dirty="0" smtClean="0"/>
              <a:t> </a:t>
            </a:r>
            <a:r>
              <a:rPr lang="en-US" sz="1600" b="1" dirty="0"/>
              <a:t>Linear </a:t>
            </a:r>
            <a:r>
              <a:rPr lang="en-US" sz="1600" b="1" dirty="0" smtClean="0"/>
              <a:t>Regression</a:t>
            </a:r>
            <a:r>
              <a:rPr lang="en-IN" sz="1600" dirty="0"/>
              <a:t> </a:t>
            </a:r>
            <a:r>
              <a:rPr lang="en-IN" sz="1600" dirty="0" smtClean="0"/>
              <a:t>: </a:t>
            </a:r>
            <a:r>
              <a:rPr lang="en-US" sz="1600" dirty="0" smtClean="0"/>
              <a:t>LR </a:t>
            </a:r>
            <a:r>
              <a:rPr lang="en-US" sz="1600" dirty="0"/>
              <a:t>is a supervised ML technique used for regression tasks, where it operates under the assumption of a linear connection between an input variable (x) and a solitary output variable (y). By incorporating multiple independent features from our dataset. </a:t>
            </a:r>
            <a:endParaRPr lang="en-US" sz="1600" dirty="0" smtClean="0"/>
          </a:p>
          <a:p>
            <a:pPr algn="just">
              <a:buFont typeface="Wingdings" pitchFamily="2" charset="2"/>
              <a:buChar char="q"/>
            </a:pPr>
            <a:endParaRPr lang="en-US" sz="1600" dirty="0" smtClean="0"/>
          </a:p>
          <a:p>
            <a:pPr algn="just">
              <a:buFont typeface="Wingdings" pitchFamily="2" charset="2"/>
              <a:buChar char="q"/>
            </a:pPr>
            <a:r>
              <a:rPr lang="en-US" sz="1600" b="1" dirty="0" smtClean="0"/>
              <a:t>Random </a:t>
            </a:r>
            <a:r>
              <a:rPr lang="en-US" sz="1600" b="1" dirty="0"/>
              <a:t>Forest </a:t>
            </a:r>
            <a:r>
              <a:rPr lang="en-US" sz="1600" b="1" dirty="0" smtClean="0"/>
              <a:t>Regression</a:t>
            </a:r>
            <a:r>
              <a:rPr lang="en-IN" sz="1600" dirty="0"/>
              <a:t> </a:t>
            </a:r>
            <a:r>
              <a:rPr lang="en-IN" sz="1600" dirty="0" smtClean="0"/>
              <a:t>: </a:t>
            </a:r>
            <a:r>
              <a:rPr lang="en-US" sz="1600" dirty="0" smtClean="0"/>
              <a:t>RF </a:t>
            </a:r>
            <a:r>
              <a:rPr lang="en-US" sz="1600" dirty="0"/>
              <a:t>is like a team of models working together to make more accurate predictions. Instead of relying on just one model, it combines multiple models to create a stronger and more reliable model</a:t>
            </a:r>
            <a:r>
              <a:rPr lang="en-US" sz="1600" dirty="0" smtClean="0"/>
              <a:t>. </a:t>
            </a:r>
          </a:p>
          <a:p>
            <a:pPr algn="just">
              <a:buFont typeface="Wingdings" pitchFamily="2" charset="2"/>
              <a:buChar char="q"/>
            </a:pPr>
            <a:endParaRPr lang="en-US" sz="1600" dirty="0" smtClean="0"/>
          </a:p>
          <a:p>
            <a:pPr algn="just">
              <a:buFont typeface="Wingdings" pitchFamily="2" charset="2"/>
              <a:buChar char="q"/>
            </a:pPr>
            <a:r>
              <a:rPr lang="en-US" sz="1600" b="1" dirty="0" smtClean="0"/>
              <a:t>Decision </a:t>
            </a:r>
            <a:r>
              <a:rPr lang="en-US" sz="1600" b="1" dirty="0"/>
              <a:t>Tree Forest </a:t>
            </a:r>
            <a:r>
              <a:rPr lang="en-US" sz="1600" b="1" dirty="0" smtClean="0"/>
              <a:t>Regression</a:t>
            </a:r>
            <a:r>
              <a:rPr lang="en-IN" sz="1600" dirty="0"/>
              <a:t> </a:t>
            </a:r>
            <a:r>
              <a:rPr lang="en-IN" sz="1600" dirty="0" smtClean="0"/>
              <a:t>: </a:t>
            </a:r>
            <a:r>
              <a:rPr lang="en-US" sz="1600" dirty="0" smtClean="0"/>
              <a:t>DT </a:t>
            </a:r>
            <a:r>
              <a:rPr lang="en-US" sz="1600" dirty="0"/>
              <a:t>is a powerful algorithm used in machine learning for making predictions. It operates by constructing a tree-like model of decisions </a:t>
            </a:r>
            <a:r>
              <a:rPr lang="en-US" sz="1600" dirty="0" smtClean="0"/>
              <a:t>allowing </a:t>
            </a:r>
            <a:r>
              <a:rPr lang="en-US" sz="1600" dirty="0"/>
              <a:t>for a diverse set of decision trees to be </a:t>
            </a:r>
            <a:r>
              <a:rPr lang="en-US" sz="1600" dirty="0" smtClean="0"/>
              <a:t>created.</a:t>
            </a:r>
          </a:p>
          <a:p>
            <a:pPr algn="just">
              <a:buFont typeface="Wingdings" pitchFamily="2" charset="2"/>
              <a:buChar char="q"/>
            </a:pPr>
            <a:endParaRPr lang="en-US" sz="1600" dirty="0" smtClean="0"/>
          </a:p>
          <a:p>
            <a:pPr algn="just">
              <a:buFont typeface="Wingdings" pitchFamily="2" charset="2"/>
              <a:buChar char="q"/>
            </a:pPr>
            <a:r>
              <a:rPr lang="en-US" sz="1600" b="1" dirty="0" smtClean="0"/>
              <a:t>Neural </a:t>
            </a:r>
            <a:r>
              <a:rPr lang="en-US" sz="1600" b="1" dirty="0"/>
              <a:t>Networks</a:t>
            </a:r>
            <a:r>
              <a:rPr lang="en-IN" sz="1600" dirty="0"/>
              <a:t> : </a:t>
            </a:r>
            <a:r>
              <a:rPr lang="en-US" sz="1600" dirty="0"/>
              <a:t>Neural Networks are computational models that mimic the complex functions of the human brain. The neural networks consist of interconnected nodes or neurons that process and learn from data, enabling tasks such as pattern recognition and decision making in machine learning. </a:t>
            </a:r>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lvl="0"/>
            <a:fld id="{00000000-1234-1234-1234-123412341234}" type="slidenum">
              <a:rPr lang="en-US" smtClean="0"/>
              <a:pPr lvl="0"/>
              <a:t>8</a:t>
            </a:fld>
            <a:endParaRPr lang="en-US"/>
          </a:p>
        </p:txBody>
      </p:sp>
    </p:spTree>
    <p:extLst>
      <p:ext uri="{BB962C8B-B14F-4D97-AF65-F5344CB8AC3E}">
        <p14:creationId xmlns:p14="http://schemas.microsoft.com/office/powerpoint/2010/main" val="23390760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b="1" dirty="0" smtClean="0">
                <a:effectLst>
                  <a:outerShdw blurRad="38100" dist="38100" dir="2700000" algn="tl">
                    <a:srgbClr val="000000">
                      <a:alpha val="43137"/>
                    </a:srgbClr>
                  </a:outerShdw>
                </a:effectLst>
                <a:latin typeface="Times New Roman" pitchFamily="18" charset="0"/>
                <a:cs typeface="Times New Roman" pitchFamily="18" charset="0"/>
              </a:rPr>
              <a:t>OBJECTIVE</a:t>
            </a:r>
            <a:endParaRPr lang="en-IN" sz="3200" b="1" dirty="0">
              <a:effectLst>
                <a:outerShdw blurRad="38100" dist="38100" dir="2700000" algn="tl">
                  <a:srgbClr val="000000">
                    <a:alpha val="43137"/>
                  </a:srgbClr>
                </a:outerShdw>
              </a:effectLst>
              <a:latin typeface="Times New Roman" pitchFamily="18" charset="0"/>
              <a:cs typeface="Times New Roman" pitchFamily="18" charset="0"/>
            </a:endParaRPr>
          </a:p>
        </p:txBody>
      </p:sp>
      <p:sp>
        <p:nvSpPr>
          <p:cNvPr id="3" name="Text Placeholder 2"/>
          <p:cNvSpPr>
            <a:spLocks noGrp="1"/>
          </p:cNvSpPr>
          <p:nvPr>
            <p:ph type="body" idx="1"/>
          </p:nvPr>
        </p:nvSpPr>
        <p:spPr>
          <a:xfrm>
            <a:off x="105508" y="961292"/>
            <a:ext cx="8721969" cy="5896708"/>
          </a:xfrm>
        </p:spPr>
        <p:txBody>
          <a:bodyPr/>
          <a:lstStyle/>
          <a:p>
            <a:pPr algn="just">
              <a:buFont typeface="Wingdings" pitchFamily="2" charset="2"/>
              <a:buChar char="q"/>
            </a:pPr>
            <a:r>
              <a:rPr lang="en-US" sz="1600" b="1" dirty="0" smtClean="0"/>
              <a:t>Economic </a:t>
            </a:r>
            <a:r>
              <a:rPr lang="en-US" sz="1600" b="1" dirty="0"/>
              <a:t>growth:</a:t>
            </a:r>
            <a:r>
              <a:rPr lang="en-US" sz="1600" dirty="0"/>
              <a:t> Demand for housing is dependent upon income. With higher economic growth and rising incomes, people will be able to spend more on houses; this will increase demand and push up prices</a:t>
            </a:r>
            <a:r>
              <a:rPr lang="en-US" sz="1600" dirty="0" smtClean="0"/>
              <a:t>.</a:t>
            </a:r>
          </a:p>
          <a:p>
            <a:pPr algn="just">
              <a:buFont typeface="Wingdings" pitchFamily="2" charset="2"/>
              <a:buChar char="q"/>
            </a:pPr>
            <a:endParaRPr lang="en-IN" sz="1600" dirty="0"/>
          </a:p>
          <a:p>
            <a:pPr algn="just">
              <a:buFont typeface="Wingdings" pitchFamily="2" charset="2"/>
              <a:buChar char="q"/>
            </a:pPr>
            <a:r>
              <a:rPr lang="en-US" sz="1600" b="1" dirty="0"/>
              <a:t> Unemployment</a:t>
            </a:r>
            <a:r>
              <a:rPr lang="en-US" sz="1600" dirty="0"/>
              <a:t>: Related to economic growth is unemployment. When unemployment is rising, fewer people will be able to afford a house. But, even the fear of unemployment may discourage people from entering the property market</a:t>
            </a:r>
            <a:r>
              <a:rPr lang="en-US" sz="1600" dirty="0" smtClean="0"/>
              <a:t>.</a:t>
            </a:r>
          </a:p>
          <a:p>
            <a:pPr algn="just">
              <a:buFont typeface="Wingdings" pitchFamily="2" charset="2"/>
              <a:buChar char="q"/>
            </a:pPr>
            <a:endParaRPr lang="en-IN" sz="1600" dirty="0"/>
          </a:p>
          <a:p>
            <a:pPr algn="just">
              <a:buFont typeface="Wingdings" pitchFamily="2" charset="2"/>
              <a:buChar char="q"/>
            </a:pPr>
            <a:r>
              <a:rPr lang="en-US" sz="1600" b="1" dirty="0"/>
              <a:t>Interest rates:</a:t>
            </a:r>
            <a:r>
              <a:rPr lang="en-US" sz="1600" dirty="0"/>
              <a:t> Interest rates affect the cost of monthly mortgage payments. A period of high- interest rates will increase cost of mortgage payments and will cause lower demand for buying a house</a:t>
            </a:r>
            <a:r>
              <a:rPr lang="en-US" sz="1600" dirty="0" smtClean="0"/>
              <a:t>.</a:t>
            </a:r>
          </a:p>
          <a:p>
            <a:pPr algn="just">
              <a:buFont typeface="Wingdings" pitchFamily="2" charset="2"/>
              <a:buChar char="q"/>
            </a:pPr>
            <a:endParaRPr lang="en-IN" sz="1600" dirty="0"/>
          </a:p>
          <a:p>
            <a:pPr algn="just">
              <a:buFont typeface="Wingdings" pitchFamily="2" charset="2"/>
              <a:buChar char="q"/>
            </a:pPr>
            <a:r>
              <a:rPr lang="en-US" sz="1600" b="1" dirty="0"/>
              <a:t>Consumer confidence:</a:t>
            </a:r>
            <a:r>
              <a:rPr lang="en-US" sz="1600" dirty="0"/>
              <a:t> Confidence is important for determining whether people want to take the risk of taking out a mortgage. In particular expectations towards the housing market is important; if people fear house prices could fall, people will defer buying</a:t>
            </a:r>
            <a:r>
              <a:rPr lang="en-US" sz="1600" dirty="0" smtClean="0"/>
              <a:t>.</a:t>
            </a:r>
          </a:p>
          <a:p>
            <a:pPr algn="just">
              <a:buFont typeface="Wingdings" pitchFamily="2" charset="2"/>
              <a:buChar char="q"/>
            </a:pPr>
            <a:endParaRPr lang="en-IN" sz="1600" dirty="0"/>
          </a:p>
          <a:p>
            <a:pPr algn="just">
              <a:buFont typeface="Wingdings" pitchFamily="2" charset="2"/>
              <a:buChar char="q"/>
            </a:pPr>
            <a:r>
              <a:rPr lang="en-US" sz="1600" b="1" dirty="0"/>
              <a:t> Supply: </a:t>
            </a:r>
            <a:r>
              <a:rPr lang="en-US" sz="1600" dirty="0"/>
              <a:t>A shortage of supply pushes up prices. Excess supply will cause prices to fall. For example, in the Irish property boom of 1996-2006, an estimated 700,000 new houses were built. </a:t>
            </a:r>
            <a:endParaRPr lang="en-IN" sz="1600" dirty="0"/>
          </a:p>
        </p:txBody>
      </p:sp>
      <p:sp>
        <p:nvSpPr>
          <p:cNvPr id="4" name="Date Placeholder 3"/>
          <p:cNvSpPr>
            <a:spLocks noGrp="1"/>
          </p:cNvSpPr>
          <p:nvPr>
            <p:ph type="dt" idx="10"/>
          </p:nvPr>
        </p:nvSpPr>
        <p:spPr/>
        <p:txBody>
          <a:bodyPr/>
          <a:lstStyle/>
          <a:p>
            <a:r>
              <a:rPr lang="en-US" smtClean="0"/>
              <a:t>22CS016</a:t>
            </a:r>
            <a:endParaRPr lang="en-US"/>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9</a:t>
            </a:fld>
            <a:endParaRPr lang="en-US"/>
          </a:p>
        </p:txBody>
      </p:sp>
    </p:spTree>
    <p:extLst>
      <p:ext uri="{BB962C8B-B14F-4D97-AF65-F5344CB8AC3E}">
        <p14:creationId xmlns:p14="http://schemas.microsoft.com/office/powerpoint/2010/main" val="2900017252"/>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themeOverride>
</file>

<file path=docProps/app.xml><?xml version="1.0" encoding="utf-8"?>
<Properties xmlns="http://schemas.openxmlformats.org/officeDocument/2006/extended-properties" xmlns:vt="http://schemas.openxmlformats.org/officeDocument/2006/docPropsVTypes">
  <Template/>
  <TotalTime>2621</TotalTime>
  <Words>1726</Words>
  <Application>Microsoft Office PowerPoint</Application>
  <PresentationFormat>On-screen Show (4:3)</PresentationFormat>
  <Paragraphs>300</Paragraphs>
  <Slides>27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Times New Roman</vt:lpstr>
      <vt:lpstr>Wingdings</vt:lpstr>
      <vt:lpstr>Candara</vt:lpstr>
      <vt:lpstr>Office Theme</vt:lpstr>
      <vt:lpstr>PowerPoint Presentation</vt:lpstr>
      <vt:lpstr>TABLE OF CONTENT</vt:lpstr>
      <vt:lpstr>ABSTRACT</vt:lpstr>
      <vt:lpstr>INTRODUCTION</vt:lpstr>
      <vt:lpstr>PowerPoint Presentation</vt:lpstr>
      <vt:lpstr>PowerPoint Presentation</vt:lpstr>
      <vt:lpstr>PROBLEM  STATEMENT</vt:lpstr>
      <vt:lpstr>BRIEF ABOUT HOUSE PRICE PREDICTION</vt:lpstr>
      <vt:lpstr>OBJECTIVE</vt:lpstr>
      <vt:lpstr>PowerPoint Presentation</vt:lpstr>
      <vt:lpstr>DATA OVERVIEW</vt:lpstr>
      <vt:lpstr>FLOW CHART</vt:lpstr>
      <vt:lpstr>TOOLS AND TECHNOLOGIES</vt:lpstr>
      <vt:lpstr>PowerPoint Presentation</vt:lpstr>
      <vt:lpstr>RESULT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CONCLUSION</vt:lpstr>
      <vt:lpstr>REFERENCE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ABC</dc:creator>
  <cp:lastModifiedBy>Acer</cp:lastModifiedBy>
  <cp:revision>101</cp:revision>
  <dcterms:created xsi:type="dcterms:W3CDTF">2010-04-09T07:36:15Z</dcterms:created>
  <dcterms:modified xsi:type="dcterms:W3CDTF">2024-05-16T05:25:22Z</dcterms:modified>
</cp:coreProperties>
</file>